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2"/>
  </p:notesMasterIdLst>
  <p:sldIdLst>
    <p:sldId id="256" r:id="rId3"/>
    <p:sldId id="257" r:id="rId4"/>
    <p:sldId id="258" r:id="rId5"/>
    <p:sldId id="259" r:id="rId6"/>
    <p:sldId id="261" r:id="rId7"/>
    <p:sldId id="263" r:id="rId8"/>
    <p:sldId id="264" r:id="rId9"/>
    <p:sldId id="303" r:id="rId10"/>
    <p:sldId id="304" r:id="rId11"/>
    <p:sldId id="267" r:id="rId12"/>
    <p:sldId id="268" r:id="rId13"/>
    <p:sldId id="269" r:id="rId14"/>
    <p:sldId id="305" r:id="rId15"/>
    <p:sldId id="270" r:id="rId16"/>
    <p:sldId id="272" r:id="rId17"/>
    <p:sldId id="282" r:id="rId18"/>
    <p:sldId id="309" r:id="rId19"/>
    <p:sldId id="283" r:id="rId20"/>
    <p:sldId id="310" r:id="rId21"/>
    <p:sldId id="311" r:id="rId22"/>
    <p:sldId id="312" r:id="rId23"/>
    <p:sldId id="313" r:id="rId24"/>
    <p:sldId id="294" r:id="rId25"/>
    <p:sldId id="314" r:id="rId26"/>
    <p:sldId id="315" r:id="rId27"/>
    <p:sldId id="297" r:id="rId28"/>
    <p:sldId id="298" r:id="rId29"/>
    <p:sldId id="301" r:id="rId30"/>
    <p:sldId id="302"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Quattrocento Sans"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2F537C-2F18-4E7C-B01D-8E682E0C5F90}">
  <a:tblStyle styleId="{F62F537C-2F18-4E7C-B01D-8E682E0C5F9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62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957343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5872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c96e3f514_0_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g2c96e3f514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4466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c96e3f514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g2c96e3f51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2715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c96e3f514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g2c96e3f51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9724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c96e3f514_1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g2c96e3f514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4835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c96e3f514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g2c96e3f514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0249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c96e3f514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g2c96e3f514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2341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c96e3f514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g2c96e3f514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2723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c96e3f514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g2c96e3f514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3660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c96e3f514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g2c96e3f514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4045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c96e3f514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g2c96e3f514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0843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3560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c96e3f514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g2c96e3f514_0_420: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677" name="Google Shape;677;g2c96e3f514_0_420: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23</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61651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c96e3f514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g2c96e3f514_0_420: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677" name="Google Shape;677;g2c96e3f514_0_420: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24</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26405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c96e3f514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g2c96e3f514_0_420: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677" name="Google Shape;677;g2c96e3f514_0_420: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25</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14086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c96e3f514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g2c96e3f514_0_456: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723" name="Google Shape;723;g2c96e3f514_0_456: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26</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34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c96e3f514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9" name="Google Shape;739;g2c96e3f514_0_614: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740" name="Google Shape;740;g2c96e3f514_0_614: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27</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14776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c96e3f514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3" name="Google Shape;783;g2c96e3f514_0_473: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784" name="Google Shape;784;g2c96e3f514_0_473: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28</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281351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bbf5a356c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6" name="Google Shape;796;g2bbf5a356c_0_164: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797" name="Google Shape;797;g2bbf5a356c_0_164: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29</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64364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2806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017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c96e3f514_1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g2c96e3f514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0029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c96e3f514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g2c96e3f51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4181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c96e3f514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g2c96e3f51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4297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c96e3f514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g2c96e3f514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9368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c96e3f514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g2c96e3f51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9923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3" name="Google Shape;13;p2"/>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88" name="Google Shape;88;p14"/>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14"/>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14"/>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93" name="Google Shape;93;p15"/>
          <p:cNvSpPr txBox="1">
            <a:spLocks noGrp="1"/>
          </p:cNvSpPr>
          <p:nvPr>
            <p:ph type="body" idx="1"/>
          </p:nvPr>
        </p:nvSpPr>
        <p:spPr>
          <a:xfrm>
            <a:off x="609600" y="1600200"/>
            <a:ext cx="10972800" cy="45261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4" name="Google Shape;94;p15"/>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15"/>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15"/>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97"/>
        <p:cNvGrpSpPr/>
        <p:nvPr/>
      </p:nvGrpSpPr>
      <p:grpSpPr>
        <a:xfrm>
          <a:off x="0" y="0"/>
          <a:ext cx="0" cy="0"/>
          <a:chOff x="0" y="0"/>
          <a:chExt cx="0" cy="0"/>
        </a:xfrm>
      </p:grpSpPr>
      <p:sp>
        <p:nvSpPr>
          <p:cNvPr id="98" name="Google Shape;98;p16"/>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9" name="Google Shape;99;p16"/>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16"/>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963084" y="4406900"/>
            <a:ext cx="10363200" cy="1362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Calibri"/>
              <a:buNone/>
              <a:defRPr sz="4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03" name="Google Shape;103;p17"/>
          <p:cNvSpPr txBox="1">
            <a:spLocks noGrp="1"/>
          </p:cNvSpPr>
          <p:nvPr>
            <p:ph type="body" idx="1"/>
          </p:nvPr>
        </p:nvSpPr>
        <p:spPr>
          <a:xfrm>
            <a:off x="963084" y="2906713"/>
            <a:ext cx="10363200" cy="15003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00"/>
              </a:spcBef>
              <a:spcAft>
                <a:spcPts val="0"/>
              </a:spcAft>
              <a:buClr>
                <a:srgbClr val="888888"/>
              </a:buClr>
              <a:buSzPts val="32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lnSpc>
                <a:spcPct val="100000"/>
              </a:lnSpc>
              <a:spcBef>
                <a:spcPts val="360"/>
              </a:spcBef>
              <a:spcAft>
                <a:spcPts val="0"/>
              </a:spcAft>
              <a:buClr>
                <a:srgbClr val="888888"/>
              </a:buClr>
              <a:buSzPts val="2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lnSpc>
                <a:spcPct val="100000"/>
              </a:lnSpc>
              <a:spcBef>
                <a:spcPts val="320"/>
              </a:spcBef>
              <a:spcAft>
                <a:spcPts val="0"/>
              </a:spcAft>
              <a:buClr>
                <a:srgbClr val="888888"/>
              </a:buClr>
              <a:buSzPts val="24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104" name="Google Shape;104;p17"/>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5" name="Google Shape;105;p17"/>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6" name="Google Shape;106;p17"/>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09" name="Google Shape;109;p18"/>
          <p:cNvSpPr txBox="1">
            <a:spLocks noGrp="1"/>
          </p:cNvSpPr>
          <p:nvPr>
            <p:ph type="body" idx="1"/>
          </p:nvPr>
        </p:nvSpPr>
        <p:spPr>
          <a:xfrm>
            <a:off x="609600" y="1600200"/>
            <a:ext cx="5384700" cy="45261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0" name="Google Shape;110;p18"/>
          <p:cNvSpPr txBox="1">
            <a:spLocks noGrp="1"/>
          </p:cNvSpPr>
          <p:nvPr>
            <p:ph type="body" idx="2"/>
          </p:nvPr>
        </p:nvSpPr>
        <p:spPr>
          <a:xfrm>
            <a:off x="6197600" y="1600200"/>
            <a:ext cx="5384700" cy="45261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1" name="Google Shape;111;p18"/>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2" name="Google Shape;112;p18"/>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3" name="Google Shape;113;p18"/>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16" name="Google Shape;116;p19"/>
          <p:cNvSpPr txBox="1">
            <a:spLocks noGrp="1"/>
          </p:cNvSpPr>
          <p:nvPr>
            <p:ph type="body" idx="1"/>
          </p:nvPr>
        </p:nvSpPr>
        <p:spPr>
          <a:xfrm>
            <a:off x="609600" y="1535113"/>
            <a:ext cx="5386800" cy="6399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7" name="Google Shape;117;p19"/>
          <p:cNvSpPr txBox="1">
            <a:spLocks noGrp="1"/>
          </p:cNvSpPr>
          <p:nvPr>
            <p:ph type="body" idx="2"/>
          </p:nvPr>
        </p:nvSpPr>
        <p:spPr>
          <a:xfrm>
            <a:off x="609600" y="2174875"/>
            <a:ext cx="5386800" cy="39513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18" name="Google Shape;118;p19"/>
          <p:cNvSpPr txBox="1">
            <a:spLocks noGrp="1"/>
          </p:cNvSpPr>
          <p:nvPr>
            <p:ph type="body" idx="3"/>
          </p:nvPr>
        </p:nvSpPr>
        <p:spPr>
          <a:xfrm>
            <a:off x="6193367" y="1535113"/>
            <a:ext cx="5389200" cy="6399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9" name="Google Shape;119;p19"/>
          <p:cNvSpPr txBox="1">
            <a:spLocks noGrp="1"/>
          </p:cNvSpPr>
          <p:nvPr>
            <p:ph type="body" idx="4"/>
          </p:nvPr>
        </p:nvSpPr>
        <p:spPr>
          <a:xfrm>
            <a:off x="6193367" y="2174875"/>
            <a:ext cx="5389200" cy="39513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20" name="Google Shape;120;p19"/>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1" name="Google Shape;121;p19"/>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2" name="Google Shape;122;p19"/>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609600" y="273050"/>
            <a:ext cx="4011300" cy="1161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25" name="Google Shape;125;p20"/>
          <p:cNvSpPr txBox="1">
            <a:spLocks noGrp="1"/>
          </p:cNvSpPr>
          <p:nvPr>
            <p:ph type="body" idx="1"/>
          </p:nvPr>
        </p:nvSpPr>
        <p:spPr>
          <a:xfrm>
            <a:off x="4766733" y="273050"/>
            <a:ext cx="6815700" cy="58530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6" name="Google Shape;126;p20"/>
          <p:cNvSpPr txBox="1">
            <a:spLocks noGrp="1"/>
          </p:cNvSpPr>
          <p:nvPr>
            <p:ph type="body" idx="2"/>
          </p:nvPr>
        </p:nvSpPr>
        <p:spPr>
          <a:xfrm>
            <a:off x="609600" y="1435100"/>
            <a:ext cx="4011300" cy="46911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27" name="Google Shape;127;p20"/>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8" name="Google Shape;128;p20"/>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0"/>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2389717" y="4800600"/>
            <a:ext cx="7315200" cy="5667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32" name="Google Shape;132;p21"/>
          <p:cNvSpPr>
            <a:spLocks noGrp="1"/>
          </p:cNvSpPr>
          <p:nvPr>
            <p:ph type="pic" idx="2"/>
          </p:nvPr>
        </p:nvSpPr>
        <p:spPr>
          <a:xfrm>
            <a:off x="2389717" y="612775"/>
            <a:ext cx="7315200" cy="41148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4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33" name="Google Shape;133;p21"/>
          <p:cNvSpPr txBox="1">
            <a:spLocks noGrp="1"/>
          </p:cNvSpPr>
          <p:nvPr>
            <p:ph type="body" idx="1"/>
          </p:nvPr>
        </p:nvSpPr>
        <p:spPr>
          <a:xfrm>
            <a:off x="2389717" y="5367338"/>
            <a:ext cx="7315200" cy="8049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34" name="Google Shape;134;p21"/>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5" name="Google Shape;135;p21"/>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21"/>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9" name="Google Shape;19;p3"/>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39" name="Google Shape;139;p22"/>
          <p:cNvSpPr txBox="1">
            <a:spLocks noGrp="1"/>
          </p:cNvSpPr>
          <p:nvPr>
            <p:ph type="body" idx="1"/>
          </p:nvPr>
        </p:nvSpPr>
        <p:spPr>
          <a:xfrm rot="5400000">
            <a:off x="3832949" y="-1623150"/>
            <a:ext cx="4526100" cy="109728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0" name="Google Shape;140;p22"/>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1" name="Google Shape;141;p22"/>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2" name="Google Shape;142;p22"/>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rot="5400000">
            <a:off x="7285049" y="1828788"/>
            <a:ext cx="5851500" cy="2743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45" name="Google Shape;145;p23"/>
          <p:cNvSpPr txBox="1">
            <a:spLocks noGrp="1"/>
          </p:cNvSpPr>
          <p:nvPr>
            <p:ph type="body" idx="1"/>
          </p:nvPr>
        </p:nvSpPr>
        <p:spPr>
          <a:xfrm rot="5400000">
            <a:off x="1697001" y="-812861"/>
            <a:ext cx="5851500" cy="80265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6" name="Google Shape;146;p23"/>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7" name="Google Shape;147;p23"/>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8" name="Google Shape;148;p23"/>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ido" type="objOnly">
  <p:cSld name="OBJECT_ONLY">
    <p:spTree>
      <p:nvGrpSpPr>
        <p:cNvPr id="1" name="Shape 149"/>
        <p:cNvGrpSpPr/>
        <p:nvPr/>
      </p:nvGrpSpPr>
      <p:grpSpPr>
        <a:xfrm>
          <a:off x="0" y="0"/>
          <a:ext cx="0" cy="0"/>
          <a:chOff x="0" y="0"/>
          <a:chExt cx="0" cy="0"/>
        </a:xfrm>
      </p:grpSpPr>
      <p:sp>
        <p:nvSpPr>
          <p:cNvPr id="150" name="Google Shape;150;p24"/>
          <p:cNvSpPr txBox="1">
            <a:spLocks noGrp="1"/>
          </p:cNvSpPr>
          <p:nvPr>
            <p:ph type="body" idx="1"/>
          </p:nvPr>
        </p:nvSpPr>
        <p:spPr>
          <a:xfrm>
            <a:off x="609600" y="277813"/>
            <a:ext cx="10972800" cy="58530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1" name="Google Shape;151;p24"/>
          <p:cNvSpPr txBox="1">
            <a:spLocks noGrp="1"/>
          </p:cNvSpPr>
          <p:nvPr>
            <p:ph type="dt" idx="10"/>
          </p:nvPr>
        </p:nvSpPr>
        <p:spPr>
          <a:xfrm>
            <a:off x="609600" y="6324600"/>
            <a:ext cx="2844900" cy="4572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2" name="Google Shape;152;p24"/>
          <p:cNvSpPr txBox="1">
            <a:spLocks noGrp="1"/>
          </p:cNvSpPr>
          <p:nvPr>
            <p:ph type="ftr" idx="11"/>
          </p:nvPr>
        </p:nvSpPr>
        <p:spPr>
          <a:xfrm>
            <a:off x="4165600" y="6324600"/>
            <a:ext cx="3860700" cy="457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3" name="Google Shape;153;p24"/>
          <p:cNvSpPr txBox="1">
            <a:spLocks noGrp="1"/>
          </p:cNvSpPr>
          <p:nvPr>
            <p:ph type="sldNum" idx="12"/>
          </p:nvPr>
        </p:nvSpPr>
        <p:spPr>
          <a:xfrm>
            <a:off x="8737600" y="6324600"/>
            <a:ext cx="2844900" cy="457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82" name="Google Shape;82;p13"/>
          <p:cNvSpPr txBox="1">
            <a:spLocks noGrp="1"/>
          </p:cNvSpPr>
          <p:nvPr>
            <p:ph type="body" idx="1"/>
          </p:nvPr>
        </p:nvSpPr>
        <p:spPr>
          <a:xfrm>
            <a:off x="609600" y="1600200"/>
            <a:ext cx="10972800" cy="45261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3" name="Google Shape;83;p13"/>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13"/>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13"/>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www.ninds.nih.gov/disorders/tbi/detail_tbi.htm" TargetMode="External"/><Relationship Id="rId4" Type="http://schemas.openxmlformats.org/officeDocument/2006/relationships/hyperlink" Target="http://www.iso-certificado.com/category/noticia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8" Type="http://schemas.openxmlformats.org/officeDocument/2006/relationships/hyperlink" Target="https://www.centrak.com/newbaby-infant-protection/" TargetMode="External"/><Relationship Id="rId3" Type="http://schemas.openxmlformats.org/officeDocument/2006/relationships/image" Target="../media/image1.png"/><Relationship Id="rId7" Type="http://schemas.openxmlformats.org/officeDocument/2006/relationships/hyperlink" Target="https://www.iol.co.za/news/hospital-installs-system-to-stop-baby-theft-1831978"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hyperlink" Target="https://bbvaopen4u.com/es/actualidad/api-rest-que-es-y-cuales-son-sus-ventajas-en-el-desarrollo-de-proyectos" TargetMode="External"/><Relationship Id="rId11" Type="http://schemas.openxmlformats.org/officeDocument/2006/relationships/hyperlink" Target="https://techlandia.com/caracteristicas-tecnologia-bluetooth-sobre_515340/jkk" TargetMode="External"/><Relationship Id="rId5" Type="http://schemas.openxmlformats.org/officeDocument/2006/relationships/hyperlink" Target="http://www.ingeniovirtual.com/conceptos-basicos-sobre-tecnologias-de-desarrollo-web/" TargetMode="External"/><Relationship Id="rId10" Type="http://schemas.openxmlformats.org/officeDocument/2006/relationships/hyperlink" Target="https://www.eltiempo.com/archivo/documento/MAM-308208" TargetMode="External"/><Relationship Id="rId4" Type="http://schemas.openxmlformats.org/officeDocument/2006/relationships/hyperlink" Target="http://www.falconmasters.com/web-design/que-es-front-end-y-que-es-back-end/" TargetMode="External"/><Relationship Id="rId9" Type="http://schemas.openxmlformats.org/officeDocument/2006/relationships/hyperlink" Target="https://www.proceso.com.mx/330793/mexicano-inventa-brazalete-antirrobo-para-ninos-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www.ninds.nih.gov/disorders/tbi/detail_tbi.ht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www.ninds.nih.gov/disorders/tbi/detail_tbi.htm" TargetMode="External"/><Relationship Id="rId4" Type="http://schemas.openxmlformats.org/officeDocument/2006/relationships/hyperlink" Target="https://www.psychologytoday.com/blog/how-do-life/201407/objetiv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www.centrak.com/newbaby-infant-protec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www.proceso.com.mx/330793/mexicano-inventa-brazalete-antirrobo-para-ninos-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p:nvPr/>
        </p:nvSpPr>
        <p:spPr>
          <a:xfrm>
            <a:off x="0" y="321053"/>
            <a:ext cx="12192001" cy="1150938"/>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4400" b="0" i="0" u="none" strike="noStrike" cap="none" dirty="0">
                <a:solidFill>
                  <a:schemeClr val="tx1"/>
                </a:solidFill>
                <a:latin typeface="+mn-lt"/>
                <a:ea typeface="Quattrocento Sans"/>
                <a:cs typeface="Quattrocento Sans"/>
                <a:sym typeface="Quattrocento Sans"/>
              </a:rPr>
              <a:t>Proyecto de Grado II</a:t>
            </a:r>
            <a:endParaRPr sz="4400" dirty="0">
              <a:solidFill>
                <a:schemeClr val="tx1"/>
              </a:solidFill>
              <a:latin typeface="+mn-lt"/>
            </a:endParaRPr>
          </a:p>
        </p:txBody>
      </p:sp>
      <p:sp>
        <p:nvSpPr>
          <p:cNvPr id="162" name="Google Shape;162;p25"/>
          <p:cNvSpPr txBox="1"/>
          <p:nvPr/>
        </p:nvSpPr>
        <p:spPr>
          <a:xfrm>
            <a:off x="2016956" y="1975749"/>
            <a:ext cx="7534274" cy="1728192"/>
          </a:xfrm>
          <a:prstGeom prst="rect">
            <a:avLst/>
          </a:prstGeom>
          <a:noFill/>
          <a:ln>
            <a:noFill/>
          </a:ln>
        </p:spPr>
        <p:txBody>
          <a:bodyPr spcFirstLastPara="1" wrap="square" lIns="91425" tIns="45700" rIns="91425" bIns="45700" anchor="ctr" anchorCtr="0">
            <a:noAutofit/>
          </a:bodyPr>
          <a:lstStyle/>
          <a:p>
            <a:pPr algn="ctr"/>
            <a:r>
              <a:rPr lang="es-CO" sz="3600" dirty="0"/>
              <a:t>Sistema TI para el control de acceso de usuarios pediátricos en la Fundación Valle Del Lili</a:t>
            </a:r>
          </a:p>
        </p:txBody>
      </p:sp>
      <p:sp>
        <p:nvSpPr>
          <p:cNvPr id="163" name="Google Shape;163;p25"/>
          <p:cNvSpPr txBox="1"/>
          <p:nvPr/>
        </p:nvSpPr>
        <p:spPr>
          <a:xfrm>
            <a:off x="3467515" y="4030337"/>
            <a:ext cx="7586514" cy="1167283"/>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Clr>
                <a:schemeClr val="dk1"/>
              </a:buClr>
              <a:buSzPts val="2000"/>
              <a:buFont typeface="Arial"/>
              <a:buNone/>
            </a:pPr>
            <a:r>
              <a:rPr lang="es-CO" sz="2000" b="1" i="0" u="none" strike="noStrike" cap="none" dirty="0">
                <a:solidFill>
                  <a:schemeClr val="dk1"/>
                </a:solidFill>
                <a:latin typeface="+mn-lt"/>
                <a:ea typeface="Quattrocento Sans"/>
                <a:cs typeface="Quattrocento Sans"/>
                <a:sym typeface="Quattrocento Sans"/>
              </a:rPr>
              <a:t>Integrantes: </a:t>
            </a:r>
            <a:r>
              <a:rPr lang="es-CO" sz="2000" b="0" i="0" u="none" strike="noStrike" cap="none" dirty="0" smtClean="0">
                <a:solidFill>
                  <a:schemeClr val="dk1"/>
                </a:solidFill>
                <a:latin typeface="+mn-lt"/>
                <a:ea typeface="Quattrocento Sans"/>
                <a:cs typeface="Quattrocento Sans"/>
                <a:sym typeface="Quattrocento Sans"/>
              </a:rPr>
              <a:t>Estiven </a:t>
            </a:r>
            <a:r>
              <a:rPr lang="es-CO" sz="2000" dirty="0" smtClean="0">
                <a:solidFill>
                  <a:schemeClr val="dk1"/>
                </a:solidFill>
                <a:latin typeface="+mn-lt"/>
                <a:ea typeface="Quattrocento Sans"/>
                <a:cs typeface="Quattrocento Sans"/>
                <a:sym typeface="Quattrocento Sans"/>
              </a:rPr>
              <a:t>Landázuri Salazar</a:t>
            </a:r>
          </a:p>
          <a:p>
            <a:pPr marL="0" marR="0" lvl="0" indent="0" rtl="0">
              <a:lnSpc>
                <a:spcPct val="100000"/>
              </a:lnSpc>
              <a:spcBef>
                <a:spcPts val="0"/>
              </a:spcBef>
              <a:spcAft>
                <a:spcPts val="0"/>
              </a:spcAft>
              <a:buClr>
                <a:schemeClr val="dk1"/>
              </a:buClr>
              <a:buSzPts val="2000"/>
              <a:buFont typeface="Arial"/>
              <a:buNone/>
            </a:pPr>
            <a:r>
              <a:rPr lang="es-CO" sz="2000" b="1" i="0" u="none" strike="noStrike" cap="none" dirty="0" smtClean="0">
                <a:solidFill>
                  <a:schemeClr val="dk1"/>
                </a:solidFill>
                <a:latin typeface="+mn-lt"/>
                <a:ea typeface="Quattrocento Sans"/>
                <a:cs typeface="Quattrocento Sans"/>
                <a:sym typeface="Quattrocento Sans"/>
              </a:rPr>
              <a:t>Tutores</a:t>
            </a:r>
            <a:r>
              <a:rPr lang="es-CO" sz="2000" b="1" i="0" u="none" strike="noStrike" cap="none" dirty="0">
                <a:solidFill>
                  <a:schemeClr val="dk1"/>
                </a:solidFill>
                <a:latin typeface="+mn-lt"/>
                <a:ea typeface="Quattrocento Sans"/>
                <a:cs typeface="Quattrocento Sans"/>
                <a:sym typeface="Quattrocento Sans"/>
              </a:rPr>
              <a:t>: </a:t>
            </a:r>
            <a:r>
              <a:rPr lang="es-CO" sz="2000" i="0" u="none" strike="noStrike" cap="none" dirty="0" smtClean="0">
                <a:solidFill>
                  <a:schemeClr val="dk1"/>
                </a:solidFill>
                <a:latin typeface="+mn-lt"/>
                <a:ea typeface="Quattrocento Sans"/>
                <a:cs typeface="Quattrocento Sans"/>
                <a:sym typeface="Quattrocento Sans"/>
              </a:rPr>
              <a:t>Gonzalo </a:t>
            </a:r>
            <a:r>
              <a:rPr lang="es-CO" sz="2000" b="0" i="0" u="none" strike="noStrike" cap="none" dirty="0" err="1" smtClean="0">
                <a:solidFill>
                  <a:schemeClr val="dk1"/>
                </a:solidFill>
                <a:latin typeface="+mn-lt"/>
                <a:ea typeface="Quattrocento Sans"/>
                <a:cs typeface="Quattrocento Sans"/>
                <a:sym typeface="Quattrocento Sans"/>
              </a:rPr>
              <a:t>Lano</a:t>
            </a:r>
            <a:r>
              <a:rPr lang="es-CO" sz="2000" b="0" i="0" u="none" strike="noStrike" cap="none" dirty="0" smtClean="0">
                <a:solidFill>
                  <a:schemeClr val="dk1"/>
                </a:solidFill>
                <a:latin typeface="+mn-lt"/>
                <a:ea typeface="Quattrocento Sans"/>
                <a:cs typeface="Quattrocento Sans"/>
                <a:sym typeface="Quattrocento Sans"/>
              </a:rPr>
              <a:t> Ramírez </a:t>
            </a:r>
            <a:r>
              <a:rPr lang="es-CO" sz="2000" b="0" i="0" u="none" strike="noStrike" cap="none" dirty="0" err="1" smtClean="0">
                <a:solidFill>
                  <a:schemeClr val="dk1"/>
                </a:solidFill>
                <a:latin typeface="+mn-lt"/>
                <a:ea typeface="Quattrocento Sans"/>
                <a:cs typeface="Quattrocento Sans"/>
                <a:sym typeface="Quattrocento Sans"/>
              </a:rPr>
              <a:t>Ph.D</a:t>
            </a:r>
            <a:endParaRPr lang="es-CO" sz="2000" b="0" i="0" u="none" strike="noStrike" cap="none" dirty="0" smtClean="0">
              <a:solidFill>
                <a:schemeClr val="dk1"/>
              </a:solidFill>
              <a:latin typeface="+mn-lt"/>
              <a:ea typeface="Quattrocento Sans"/>
              <a:cs typeface="Quattrocento Sans"/>
              <a:sym typeface="Quattrocento Sans"/>
            </a:endParaRPr>
          </a:p>
          <a:p>
            <a:pPr marL="0" marR="0" lvl="0" indent="0" rtl="0">
              <a:lnSpc>
                <a:spcPct val="100000"/>
              </a:lnSpc>
              <a:spcBef>
                <a:spcPts val="0"/>
              </a:spcBef>
              <a:spcAft>
                <a:spcPts val="0"/>
              </a:spcAft>
              <a:buClr>
                <a:schemeClr val="dk1"/>
              </a:buClr>
              <a:buSzPts val="2000"/>
              <a:buFont typeface="Arial"/>
              <a:buNone/>
            </a:pPr>
            <a:r>
              <a:rPr lang="es-CO" sz="2000" dirty="0">
                <a:solidFill>
                  <a:schemeClr val="dk1"/>
                </a:solidFill>
                <a:latin typeface="+mn-lt"/>
                <a:sym typeface="Quattrocento Sans"/>
              </a:rPr>
              <a:t> </a:t>
            </a:r>
            <a:r>
              <a:rPr lang="es-CO" sz="2000" dirty="0" smtClean="0">
                <a:solidFill>
                  <a:schemeClr val="dk1"/>
                </a:solidFill>
                <a:latin typeface="+mn-lt"/>
                <a:sym typeface="Quattrocento Sans"/>
              </a:rPr>
              <a:t>                              </a:t>
            </a:r>
            <a:r>
              <a:rPr lang="es-CO" sz="2000" dirty="0" err="1" smtClean="0">
                <a:solidFill>
                  <a:schemeClr val="dk1"/>
                </a:solidFill>
                <a:latin typeface="+mn-lt"/>
                <a:sym typeface="Quattrocento Sans"/>
              </a:rPr>
              <a:t>Sarira</a:t>
            </a:r>
            <a:r>
              <a:rPr lang="es-CO" sz="2000" dirty="0" smtClean="0">
                <a:solidFill>
                  <a:schemeClr val="dk1"/>
                </a:solidFill>
                <a:latin typeface="+mn-lt"/>
                <a:sym typeface="Quattrocento Sans"/>
              </a:rPr>
              <a:t> Rodríguez </a:t>
            </a:r>
            <a:endParaRPr sz="2000" dirty="0">
              <a:latin typeface="+mn-lt"/>
            </a:endParaRPr>
          </a:p>
        </p:txBody>
      </p:sp>
      <p:pic>
        <p:nvPicPr>
          <p:cNvPr id="164" name="Google Shape;164;p25" descr="http://www.icesi.edu.co/imgs/contenido/png/logo_icesi.png"/>
          <p:cNvPicPr preferRelativeResize="0"/>
          <p:nvPr/>
        </p:nvPicPr>
        <p:blipFill rotWithShape="1">
          <a:blip r:embed="rId3">
            <a:alphaModFix/>
          </a:blip>
          <a:srcRect/>
          <a:stretch/>
        </p:blipFill>
        <p:spPr>
          <a:xfrm>
            <a:off x="2330372" y="5639229"/>
            <a:ext cx="2461847" cy="770610"/>
          </a:xfrm>
          <a:prstGeom prst="rect">
            <a:avLst/>
          </a:prstGeom>
          <a:noFill/>
          <a:ln>
            <a:noFill/>
          </a:ln>
        </p:spPr>
      </p:pic>
      <p:pic>
        <p:nvPicPr>
          <p:cNvPr id="165" name="Google Shape;165;p25" descr="http://www.icesi.edu.co/launiversidad/images/bienestar/la_universidad/launiversidad_imagen_acreditacion.jpg"/>
          <p:cNvPicPr preferRelativeResize="0"/>
          <p:nvPr/>
        </p:nvPicPr>
        <p:blipFill rotWithShape="1">
          <a:blip r:embed="rId4">
            <a:alphaModFix/>
          </a:blip>
          <a:srcRect/>
          <a:stretch/>
        </p:blipFill>
        <p:spPr>
          <a:xfrm>
            <a:off x="5784093" y="5581622"/>
            <a:ext cx="2247900" cy="885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6" name="Google Shape;306;p36"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307" name="Google Shape;307;p36"/>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a:solidFill>
                  <a:schemeClr val="dk1"/>
                </a:solidFill>
                <a:latin typeface="Calibri"/>
                <a:ea typeface="Calibri"/>
                <a:cs typeface="Calibri"/>
                <a:sym typeface="Calibri"/>
              </a:rPr>
              <a:t>Estado del Arte</a:t>
            </a:r>
            <a:endParaRPr sz="4400" dirty="0">
              <a:solidFill>
                <a:schemeClr val="dk1"/>
              </a:solidFill>
              <a:latin typeface="Quattrocento Sans"/>
              <a:ea typeface="Quattrocento Sans"/>
              <a:cs typeface="Quattrocento Sans"/>
              <a:sym typeface="Quattrocento Sans"/>
            </a:endParaRPr>
          </a:p>
        </p:txBody>
      </p:sp>
      <p:sp>
        <p:nvSpPr>
          <p:cNvPr id="308" name="Google Shape;308;p36"/>
          <p:cNvSpPr txBox="1">
            <a:spLocks noGrp="1"/>
          </p:cNvSpPr>
          <p:nvPr>
            <p:ph type="sldNum" idx="12"/>
          </p:nvPr>
        </p:nvSpPr>
        <p:spPr>
          <a:xfrm>
            <a:off x="11507728" y="6303600"/>
            <a:ext cx="4323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pic>
        <p:nvPicPr>
          <p:cNvPr id="9" name="Imagen 8"/>
          <p:cNvPicPr/>
          <p:nvPr/>
        </p:nvPicPr>
        <p:blipFill>
          <a:blip r:embed="rId4"/>
          <a:stretch>
            <a:fillRect/>
          </a:stretch>
        </p:blipFill>
        <p:spPr>
          <a:xfrm>
            <a:off x="979713" y="1611085"/>
            <a:ext cx="10014857" cy="4692515"/>
          </a:xfrm>
          <a:prstGeom prst="rect">
            <a:avLst/>
          </a:prstGeom>
        </p:spPr>
      </p:pic>
      <p:sp>
        <p:nvSpPr>
          <p:cNvPr id="10"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2"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7"/>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5" name="Google Shape;315;p37"/>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6" name="Google Shape;316;p37"/>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7" name="Google Shape;317;p37"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318" name="Google Shape;318;p37"/>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a:solidFill>
                  <a:schemeClr val="dk1"/>
                </a:solidFill>
                <a:latin typeface="Calibri"/>
                <a:ea typeface="Calibri"/>
                <a:cs typeface="Calibri"/>
                <a:sym typeface="Calibri"/>
              </a:rPr>
              <a:t>Desarrollo</a:t>
            </a:r>
            <a:endParaRPr sz="4400" dirty="0">
              <a:solidFill>
                <a:schemeClr val="dk1"/>
              </a:solidFill>
              <a:latin typeface="Quattrocento Sans"/>
              <a:ea typeface="Quattrocento Sans"/>
              <a:cs typeface="Quattrocento Sans"/>
              <a:sym typeface="Quattrocento Sans"/>
            </a:endParaRPr>
          </a:p>
        </p:txBody>
      </p:sp>
      <p:sp>
        <p:nvSpPr>
          <p:cNvPr id="319" name="Google Shape;319;p37"/>
          <p:cNvSpPr txBox="1">
            <a:spLocks noGrp="1"/>
          </p:cNvSpPr>
          <p:nvPr>
            <p:ph type="sldNum" idx="12"/>
          </p:nvPr>
        </p:nvSpPr>
        <p:spPr>
          <a:xfrm>
            <a:off x="11425430" y="6303600"/>
            <a:ext cx="5145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pic>
        <p:nvPicPr>
          <p:cNvPr id="20" name="Imagen 19"/>
          <p:cNvPicPr>
            <a:picLocks noChangeAspect="1"/>
          </p:cNvPicPr>
          <p:nvPr/>
        </p:nvPicPr>
        <p:blipFill>
          <a:blip r:embed="rId4"/>
          <a:stretch>
            <a:fillRect/>
          </a:stretch>
        </p:blipFill>
        <p:spPr>
          <a:xfrm>
            <a:off x="7540352" y="1701413"/>
            <a:ext cx="1224136" cy="1436453"/>
          </a:xfrm>
          <a:prstGeom prst="rect">
            <a:avLst/>
          </a:prstGeom>
        </p:spPr>
      </p:pic>
      <p:pic>
        <p:nvPicPr>
          <p:cNvPr id="21" name="Imagen 20"/>
          <p:cNvPicPr>
            <a:picLocks noChangeAspect="1"/>
          </p:cNvPicPr>
          <p:nvPr/>
        </p:nvPicPr>
        <p:blipFill>
          <a:blip r:embed="rId5"/>
          <a:stretch>
            <a:fillRect/>
          </a:stretch>
        </p:blipFill>
        <p:spPr>
          <a:xfrm>
            <a:off x="3307584" y="1701413"/>
            <a:ext cx="2504576" cy="1548413"/>
          </a:xfrm>
          <a:prstGeom prst="rect">
            <a:avLst/>
          </a:prstGeom>
        </p:spPr>
      </p:pic>
      <p:pic>
        <p:nvPicPr>
          <p:cNvPr id="22" name="Imagen 21"/>
          <p:cNvPicPr>
            <a:picLocks noChangeAspect="1"/>
          </p:cNvPicPr>
          <p:nvPr/>
        </p:nvPicPr>
        <p:blipFill>
          <a:blip r:embed="rId6"/>
          <a:stretch>
            <a:fillRect/>
          </a:stretch>
        </p:blipFill>
        <p:spPr>
          <a:xfrm>
            <a:off x="3938599" y="4329946"/>
            <a:ext cx="3747121" cy="1805841"/>
          </a:xfrm>
          <a:prstGeom prst="rect">
            <a:avLst/>
          </a:prstGeom>
        </p:spPr>
      </p:pic>
      <p:sp>
        <p:nvSpPr>
          <p:cNvPr id="24" name="Flecha derecha 23"/>
          <p:cNvSpPr/>
          <p:nvPr/>
        </p:nvSpPr>
        <p:spPr>
          <a:xfrm rot="16200000">
            <a:off x="4702987" y="3653495"/>
            <a:ext cx="1048338" cy="414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lecha derecha 24"/>
          <p:cNvSpPr/>
          <p:nvPr/>
        </p:nvSpPr>
        <p:spPr>
          <a:xfrm rot="5400000">
            <a:off x="3828620" y="3653495"/>
            <a:ext cx="1048338" cy="414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Flecha derecha 25"/>
          <p:cNvSpPr/>
          <p:nvPr/>
        </p:nvSpPr>
        <p:spPr>
          <a:xfrm rot="18848334">
            <a:off x="5940872" y="3579246"/>
            <a:ext cx="1538350" cy="414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p:cNvSpPr txBox="1"/>
          <p:nvPr/>
        </p:nvSpPr>
        <p:spPr>
          <a:xfrm>
            <a:off x="3048261" y="1227490"/>
            <a:ext cx="2763898" cy="523220"/>
          </a:xfrm>
          <a:prstGeom prst="rect">
            <a:avLst/>
          </a:prstGeom>
          <a:noFill/>
        </p:spPr>
        <p:txBody>
          <a:bodyPr wrap="none" rtlCol="0">
            <a:spAutoFit/>
          </a:bodyPr>
          <a:lstStyle/>
          <a:p>
            <a:r>
              <a:rPr lang="es-CO" sz="2800" dirty="0" smtClean="0"/>
              <a:t>Aplicación Móvil</a:t>
            </a:r>
            <a:endParaRPr lang="es-CO" sz="2800" dirty="0"/>
          </a:p>
        </p:txBody>
      </p:sp>
      <p:sp>
        <p:nvSpPr>
          <p:cNvPr id="28" name="CuadroTexto 27"/>
          <p:cNvSpPr txBox="1"/>
          <p:nvPr/>
        </p:nvSpPr>
        <p:spPr>
          <a:xfrm>
            <a:off x="8860221" y="1905501"/>
            <a:ext cx="2744057" cy="1384995"/>
          </a:xfrm>
          <a:prstGeom prst="rect">
            <a:avLst/>
          </a:prstGeom>
          <a:noFill/>
        </p:spPr>
        <p:txBody>
          <a:bodyPr wrap="square" rtlCol="0">
            <a:spAutoFit/>
          </a:bodyPr>
          <a:lstStyle/>
          <a:p>
            <a:r>
              <a:rPr lang="es-CO" sz="2800" dirty="0" smtClean="0"/>
              <a:t>Manilla con conexión Bluetooth</a:t>
            </a:r>
            <a:endParaRPr lang="es-CO" sz="2800" dirty="0"/>
          </a:p>
        </p:txBody>
      </p:sp>
      <p:sp>
        <p:nvSpPr>
          <p:cNvPr id="29" name="CuadroTexto 28"/>
          <p:cNvSpPr txBox="1"/>
          <p:nvPr/>
        </p:nvSpPr>
        <p:spPr>
          <a:xfrm>
            <a:off x="7869513" y="4755812"/>
            <a:ext cx="2744057" cy="954107"/>
          </a:xfrm>
          <a:prstGeom prst="rect">
            <a:avLst/>
          </a:prstGeom>
          <a:noFill/>
        </p:spPr>
        <p:txBody>
          <a:bodyPr wrap="square" rtlCol="0">
            <a:spAutoFit/>
          </a:bodyPr>
          <a:lstStyle/>
          <a:p>
            <a:r>
              <a:rPr lang="es-CO" sz="2800" dirty="0" smtClean="0"/>
              <a:t>Sistema web Administración</a:t>
            </a:r>
            <a:endParaRPr lang="es-CO" sz="2800" dirty="0"/>
          </a:p>
        </p:txBody>
      </p:sp>
      <p:sp>
        <p:nvSpPr>
          <p:cNvPr id="30" name="Flecha derecha 29"/>
          <p:cNvSpPr/>
          <p:nvPr/>
        </p:nvSpPr>
        <p:spPr>
          <a:xfrm rot="10800000">
            <a:off x="5845950" y="2307262"/>
            <a:ext cx="1728193" cy="414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8"/>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7" name="Google Shape;337;p38"/>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8" name="Google Shape;338;p38"/>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39" name="Google Shape;339;p38"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340" name="Google Shape;340;p38"/>
          <p:cNvSpPr txBox="1"/>
          <p:nvPr/>
        </p:nvSpPr>
        <p:spPr>
          <a:xfrm>
            <a:off x="0" y="7106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Calibri"/>
                <a:ea typeface="Calibri"/>
                <a:cs typeface="Calibri"/>
                <a:sym typeface="Calibri"/>
              </a:rPr>
              <a:t>Fase de  </a:t>
            </a:r>
            <a:r>
              <a:rPr lang="es-CO" sz="4400" dirty="0">
                <a:solidFill>
                  <a:schemeClr val="dk1"/>
                </a:solidFill>
                <a:latin typeface="Calibri"/>
                <a:ea typeface="Calibri"/>
                <a:cs typeface="Calibri"/>
                <a:sym typeface="Calibri"/>
              </a:rPr>
              <a:t>Análisis</a:t>
            </a:r>
            <a:endParaRPr sz="4400" dirty="0">
              <a:solidFill>
                <a:schemeClr val="dk1"/>
              </a:solidFill>
              <a:latin typeface="Quattrocento Sans"/>
              <a:ea typeface="Quattrocento Sans"/>
              <a:cs typeface="Quattrocento Sans"/>
              <a:sym typeface="Quattrocento Sans"/>
            </a:endParaRPr>
          </a:p>
        </p:txBody>
      </p:sp>
      <p:sp>
        <p:nvSpPr>
          <p:cNvPr id="341" name="Google Shape;341;p38"/>
          <p:cNvSpPr txBox="1">
            <a:spLocks noGrp="1"/>
          </p:cNvSpPr>
          <p:nvPr>
            <p:ph type="sldNum" idx="12"/>
          </p:nvPr>
        </p:nvSpPr>
        <p:spPr>
          <a:xfrm>
            <a:off x="11521453" y="6303600"/>
            <a:ext cx="4185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
        <p:nvSpPr>
          <p:cNvPr id="11"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3"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 name="Imagen 4"/>
          <p:cNvPicPr>
            <a:picLocks noChangeAspect="1"/>
          </p:cNvPicPr>
          <p:nvPr/>
        </p:nvPicPr>
        <p:blipFill>
          <a:blip r:embed="rId4"/>
          <a:stretch>
            <a:fillRect/>
          </a:stretch>
        </p:blipFill>
        <p:spPr>
          <a:xfrm>
            <a:off x="958467" y="1444247"/>
            <a:ext cx="9386372" cy="4859353"/>
          </a:xfrm>
          <a:prstGeom prst="rect">
            <a:avLst/>
          </a:prstGeom>
        </p:spPr>
      </p:pic>
      <p:sp>
        <p:nvSpPr>
          <p:cNvPr id="6" name="Rectángulo 5"/>
          <p:cNvSpPr/>
          <p:nvPr/>
        </p:nvSpPr>
        <p:spPr>
          <a:xfrm>
            <a:off x="1101108" y="6313633"/>
            <a:ext cx="3996607" cy="276999"/>
          </a:xfrm>
          <a:prstGeom prst="rect">
            <a:avLst/>
          </a:prstGeom>
        </p:spPr>
        <p:txBody>
          <a:bodyPr wrap="none">
            <a:spAutoFit/>
          </a:bodyPr>
          <a:lstStyle/>
          <a:p>
            <a:pPr algn="just">
              <a:spcAft>
                <a:spcPts val="1000"/>
              </a:spcAft>
            </a:pPr>
            <a:r>
              <a:rPr lang="es-CO" sz="1200" i="1" dirty="0">
                <a:solidFill>
                  <a:srgbClr val="1F497D"/>
                </a:solidFill>
                <a:latin typeface="Quattrocento Sans" panose="020B0604020202020204" charset="0"/>
                <a:ea typeface="Quattrocento Sans" panose="020B0604020202020204" charset="0"/>
                <a:cs typeface="Quattrocento Sans" panose="020B0604020202020204" charset="0"/>
              </a:rPr>
              <a:t>Ilustración 4 Proceso ingreso usuario con menor de edad</a:t>
            </a:r>
            <a:endParaRPr lang="es-CO" sz="1200" i="1" dirty="0">
              <a:solidFill>
                <a:srgbClr val="1F497D"/>
              </a:solidFill>
              <a:effectLst/>
              <a:latin typeface="Quattrocento Sans" panose="020B0604020202020204" charset="0"/>
              <a:ea typeface="Quattrocento Sans" panose="020B0604020202020204" charset="0"/>
              <a:cs typeface="Quattrocento Sans" panose="020B060402020202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506944" y="1592592"/>
            <a:ext cx="9783090" cy="3980893"/>
          </a:xfrm>
          <a:prstGeom prst="rect">
            <a:avLst/>
          </a:prstGeom>
        </p:spPr>
      </p:pic>
      <p:pic>
        <p:nvPicPr>
          <p:cNvPr id="5" name="Google Shape;339;p38"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6" name="Google Shape;340;p38"/>
          <p:cNvSpPr txBox="1"/>
          <p:nvPr/>
        </p:nvSpPr>
        <p:spPr>
          <a:xfrm>
            <a:off x="0" y="7106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Calibri"/>
                <a:ea typeface="Calibri"/>
                <a:cs typeface="Calibri"/>
                <a:sym typeface="Calibri"/>
              </a:rPr>
              <a:t>Fase de  </a:t>
            </a:r>
            <a:r>
              <a:rPr lang="es-CO" sz="4400" dirty="0">
                <a:solidFill>
                  <a:schemeClr val="dk1"/>
                </a:solidFill>
                <a:latin typeface="Calibri"/>
                <a:ea typeface="Calibri"/>
                <a:cs typeface="Calibri"/>
                <a:sym typeface="Calibri"/>
              </a:rPr>
              <a:t>Análisis</a:t>
            </a:r>
            <a:endParaRPr sz="4400" dirty="0">
              <a:solidFill>
                <a:schemeClr val="dk1"/>
              </a:solidFill>
              <a:latin typeface="Quattrocento Sans"/>
              <a:ea typeface="Quattrocento Sans"/>
              <a:cs typeface="Quattrocento Sans"/>
              <a:sym typeface="Quattrocento Sans"/>
            </a:endParaRPr>
          </a:p>
        </p:txBody>
      </p:sp>
      <p:sp>
        <p:nvSpPr>
          <p:cNvPr id="7"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9"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15642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51" name="Google Shape;351;p39"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352" name="Google Shape;352;p39"/>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Calibri"/>
                <a:ea typeface="Calibri"/>
                <a:cs typeface="Calibri"/>
                <a:sym typeface="Calibri"/>
              </a:rPr>
              <a:t>Fase - </a:t>
            </a:r>
            <a:r>
              <a:rPr lang="es-CO" sz="4400" dirty="0">
                <a:solidFill>
                  <a:schemeClr val="dk1"/>
                </a:solidFill>
                <a:latin typeface="Calibri"/>
                <a:ea typeface="Calibri"/>
                <a:cs typeface="Calibri"/>
                <a:sym typeface="Calibri"/>
              </a:rPr>
              <a:t>Diseño</a:t>
            </a:r>
            <a:endParaRPr sz="4400" dirty="0">
              <a:solidFill>
                <a:schemeClr val="dk1"/>
              </a:solidFill>
              <a:latin typeface="Quattrocento Sans"/>
              <a:ea typeface="Quattrocento Sans"/>
              <a:cs typeface="Quattrocento Sans"/>
              <a:sym typeface="Quattrocento Sans"/>
            </a:endParaRPr>
          </a:p>
        </p:txBody>
      </p:sp>
      <p:sp>
        <p:nvSpPr>
          <p:cNvPr id="353" name="Google Shape;353;p39"/>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
        <p:nvSpPr>
          <p:cNvPr id="9"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1"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Imagen 1"/>
          <p:cNvPicPr>
            <a:picLocks noChangeAspect="1"/>
          </p:cNvPicPr>
          <p:nvPr/>
        </p:nvPicPr>
        <p:blipFill>
          <a:blip r:embed="rId4"/>
          <a:stretch>
            <a:fillRect/>
          </a:stretch>
        </p:blipFill>
        <p:spPr>
          <a:xfrm>
            <a:off x="979715" y="1821128"/>
            <a:ext cx="9927771" cy="4847572"/>
          </a:xfrm>
          <a:prstGeom prst="rect">
            <a:avLst/>
          </a:prstGeom>
        </p:spPr>
      </p:pic>
      <p:sp>
        <p:nvSpPr>
          <p:cNvPr id="3" name="CuadroTexto 2"/>
          <p:cNvSpPr txBox="1"/>
          <p:nvPr/>
        </p:nvSpPr>
        <p:spPr>
          <a:xfrm>
            <a:off x="4668714" y="1409659"/>
            <a:ext cx="3124200" cy="461665"/>
          </a:xfrm>
          <a:prstGeom prst="rect">
            <a:avLst/>
          </a:prstGeom>
          <a:noFill/>
        </p:spPr>
        <p:txBody>
          <a:bodyPr wrap="square" rtlCol="0">
            <a:spAutoFit/>
          </a:bodyPr>
          <a:lstStyle/>
          <a:p>
            <a:pPr algn="ctr"/>
            <a:r>
              <a:rPr lang="es-CO" sz="2400" dirty="0" smtClean="0"/>
              <a:t>Diseño detallado</a:t>
            </a:r>
            <a:endParaRPr lang="es-CO"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3" name="Google Shape;373;p41"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374" name="Google Shape;374;p41"/>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Calibri"/>
                <a:ea typeface="Calibri"/>
                <a:cs typeface="Calibri"/>
                <a:sym typeface="Calibri"/>
              </a:rPr>
              <a:t>Fase- </a:t>
            </a:r>
            <a:r>
              <a:rPr lang="es-CO" sz="4400" dirty="0">
                <a:solidFill>
                  <a:schemeClr val="dk1"/>
                </a:solidFill>
                <a:latin typeface="Calibri"/>
                <a:ea typeface="Calibri"/>
                <a:cs typeface="Calibri"/>
                <a:sym typeface="Calibri"/>
              </a:rPr>
              <a:t>Implementación</a:t>
            </a:r>
            <a:endParaRPr sz="4400" dirty="0">
              <a:solidFill>
                <a:schemeClr val="dk1"/>
              </a:solidFill>
              <a:latin typeface="Quattrocento Sans"/>
              <a:ea typeface="Quattrocento Sans"/>
              <a:cs typeface="Quattrocento Sans"/>
              <a:sym typeface="Quattrocento Sans"/>
            </a:endParaRPr>
          </a:p>
        </p:txBody>
      </p:sp>
      <p:sp>
        <p:nvSpPr>
          <p:cNvPr id="375" name="Google Shape;375;p41"/>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15</a:t>
            </a:fld>
            <a:endParaRPr sz="1200" b="0" i="0" u="none" strike="noStrike" cap="none">
              <a:solidFill>
                <a:srgbClr val="000000"/>
              </a:solidFill>
              <a:latin typeface="Calibri"/>
              <a:ea typeface="Calibri"/>
              <a:cs typeface="Calibri"/>
              <a:sym typeface="Calibri"/>
            </a:endParaRPr>
          </a:p>
        </p:txBody>
      </p:sp>
      <p:sp>
        <p:nvSpPr>
          <p:cNvPr id="17"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9"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Imagen 6"/>
          <p:cNvPicPr>
            <a:picLocks noChangeAspect="1"/>
          </p:cNvPicPr>
          <p:nvPr/>
        </p:nvPicPr>
        <p:blipFill>
          <a:blip r:embed="rId4"/>
          <a:stretch>
            <a:fillRect/>
          </a:stretch>
        </p:blipFill>
        <p:spPr>
          <a:xfrm>
            <a:off x="1106789" y="2361554"/>
            <a:ext cx="2875086" cy="1617236"/>
          </a:xfrm>
          <a:prstGeom prst="rect">
            <a:avLst/>
          </a:prstGeom>
        </p:spPr>
      </p:pic>
      <p:pic>
        <p:nvPicPr>
          <p:cNvPr id="8" name="Imagen 7"/>
          <p:cNvPicPr>
            <a:picLocks noChangeAspect="1"/>
          </p:cNvPicPr>
          <p:nvPr/>
        </p:nvPicPr>
        <p:blipFill>
          <a:blip r:embed="rId5"/>
          <a:stretch>
            <a:fillRect/>
          </a:stretch>
        </p:blipFill>
        <p:spPr>
          <a:xfrm>
            <a:off x="4451000" y="2251681"/>
            <a:ext cx="2011593" cy="1763734"/>
          </a:xfrm>
          <a:prstGeom prst="rect">
            <a:avLst/>
          </a:prstGeom>
        </p:spPr>
      </p:pic>
      <p:pic>
        <p:nvPicPr>
          <p:cNvPr id="9" name="Imagen 8"/>
          <p:cNvPicPr>
            <a:picLocks noChangeAspect="1"/>
          </p:cNvPicPr>
          <p:nvPr/>
        </p:nvPicPr>
        <p:blipFill>
          <a:blip r:embed="rId6"/>
          <a:stretch>
            <a:fillRect/>
          </a:stretch>
        </p:blipFill>
        <p:spPr>
          <a:xfrm>
            <a:off x="6771103" y="2324930"/>
            <a:ext cx="3032823" cy="1690485"/>
          </a:xfrm>
          <a:prstGeom prst="rect">
            <a:avLst/>
          </a:prstGeom>
        </p:spPr>
      </p:pic>
      <p:pic>
        <p:nvPicPr>
          <p:cNvPr id="10" name="Imagen 9"/>
          <p:cNvPicPr>
            <a:picLocks noChangeAspect="1"/>
          </p:cNvPicPr>
          <p:nvPr/>
        </p:nvPicPr>
        <p:blipFill>
          <a:blip r:embed="rId7"/>
          <a:stretch>
            <a:fillRect/>
          </a:stretch>
        </p:blipFill>
        <p:spPr>
          <a:xfrm>
            <a:off x="1106789" y="4368972"/>
            <a:ext cx="2812662" cy="1469571"/>
          </a:xfrm>
          <a:prstGeom prst="rect">
            <a:avLst/>
          </a:prstGeom>
        </p:spPr>
      </p:pic>
      <p:pic>
        <p:nvPicPr>
          <p:cNvPr id="11" name="Imagen 10"/>
          <p:cNvPicPr>
            <a:picLocks noChangeAspect="1"/>
          </p:cNvPicPr>
          <p:nvPr/>
        </p:nvPicPr>
        <p:blipFill>
          <a:blip r:embed="rId8"/>
          <a:stretch>
            <a:fillRect/>
          </a:stretch>
        </p:blipFill>
        <p:spPr>
          <a:xfrm>
            <a:off x="4342371" y="4368972"/>
            <a:ext cx="2120222" cy="1469571"/>
          </a:xfrm>
          <a:prstGeom prst="rect">
            <a:avLst/>
          </a:prstGeom>
        </p:spPr>
      </p:pic>
      <p:pic>
        <p:nvPicPr>
          <p:cNvPr id="12" name="Imagen 11"/>
          <p:cNvPicPr>
            <a:picLocks noChangeAspect="1"/>
          </p:cNvPicPr>
          <p:nvPr/>
        </p:nvPicPr>
        <p:blipFill>
          <a:blip r:embed="rId9"/>
          <a:stretch>
            <a:fillRect/>
          </a:stretch>
        </p:blipFill>
        <p:spPr>
          <a:xfrm>
            <a:off x="7009533" y="4278086"/>
            <a:ext cx="2783961" cy="17399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1"/>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6" name="Google Shape;506;p51"/>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7" name="Google Shape;507;p51"/>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08" name="Google Shape;508;p51"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509" name="Google Shape;509;p51"/>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a:solidFill>
                  <a:schemeClr val="dk1"/>
                </a:solidFill>
                <a:latin typeface="Quattrocento Sans"/>
                <a:ea typeface="Quattrocento Sans"/>
                <a:cs typeface="Quattrocento Sans"/>
                <a:sym typeface="Quattrocento Sans"/>
              </a:rPr>
              <a:t>Metodología</a:t>
            </a:r>
            <a:endParaRPr sz="4400">
              <a:solidFill>
                <a:schemeClr val="dk1"/>
              </a:solidFill>
              <a:latin typeface="Quattrocento Sans"/>
              <a:ea typeface="Quattrocento Sans"/>
              <a:cs typeface="Quattrocento Sans"/>
              <a:sym typeface="Quattrocento Sans"/>
            </a:endParaRPr>
          </a:p>
        </p:txBody>
      </p:sp>
      <p:sp>
        <p:nvSpPr>
          <p:cNvPr id="510" name="Google Shape;510;p51"/>
          <p:cNvSpPr txBox="1">
            <a:spLocks noGrp="1"/>
          </p:cNvSpPr>
          <p:nvPr>
            <p:ph type="sldNum" idx="12"/>
          </p:nvPr>
        </p:nvSpPr>
        <p:spPr>
          <a:xfrm>
            <a:off x="11516803" y="6303600"/>
            <a:ext cx="42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pic>
        <p:nvPicPr>
          <p:cNvPr id="3" name="Imagen 2"/>
          <p:cNvPicPr>
            <a:picLocks noChangeAspect="1"/>
          </p:cNvPicPr>
          <p:nvPr/>
        </p:nvPicPr>
        <p:blipFill>
          <a:blip r:embed="rId4"/>
          <a:stretch>
            <a:fillRect/>
          </a:stretch>
        </p:blipFill>
        <p:spPr>
          <a:xfrm>
            <a:off x="2039030" y="2107746"/>
            <a:ext cx="7681913" cy="4285871"/>
          </a:xfrm>
          <a:prstGeom prst="rect">
            <a:avLst/>
          </a:prstGeom>
        </p:spPr>
      </p:pic>
      <p:sp>
        <p:nvSpPr>
          <p:cNvPr id="4" name="CuadroTexto 3"/>
          <p:cNvSpPr txBox="1"/>
          <p:nvPr/>
        </p:nvSpPr>
        <p:spPr>
          <a:xfrm>
            <a:off x="4397829" y="1524000"/>
            <a:ext cx="4191000" cy="369332"/>
          </a:xfrm>
          <a:prstGeom prst="rect">
            <a:avLst/>
          </a:prstGeom>
          <a:noFill/>
        </p:spPr>
        <p:txBody>
          <a:bodyPr wrap="square" rtlCol="0">
            <a:spAutoFit/>
          </a:bodyPr>
          <a:lstStyle/>
          <a:p>
            <a:pPr algn="ctr"/>
            <a:r>
              <a:rPr lang="es-CO" sz="1800" b="1" dirty="0" smtClean="0"/>
              <a:t>Modelo de proceso Incremental</a:t>
            </a:r>
            <a:endParaRPr lang="es-CO" sz="18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2"/>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 name="Google Shape;517;p52"/>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 name="Google Shape;518;p52"/>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19" name="Google Shape;519;p52"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521" name="Google Shape;521;p52"/>
          <p:cNvSpPr txBox="1">
            <a:spLocks noGrp="1"/>
          </p:cNvSpPr>
          <p:nvPr>
            <p:ph type="sldNum" idx="12"/>
          </p:nvPr>
        </p:nvSpPr>
        <p:spPr>
          <a:xfrm>
            <a:off x="11516803" y="6303600"/>
            <a:ext cx="42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
        <p:nvSpPr>
          <p:cNvPr id="527" name="Google Shape;527;p52"/>
          <p:cNvSpPr txBox="1"/>
          <p:nvPr/>
        </p:nvSpPr>
        <p:spPr>
          <a:xfrm>
            <a:off x="50" y="31771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a:solidFill>
                  <a:schemeClr val="dk1"/>
                </a:solidFill>
                <a:latin typeface="Quattrocento Sans"/>
                <a:ea typeface="Quattrocento Sans"/>
                <a:cs typeface="Quattrocento Sans"/>
                <a:sym typeface="Quattrocento Sans"/>
              </a:rPr>
              <a:t>Metodología</a:t>
            </a:r>
            <a:endParaRPr sz="4400">
              <a:solidFill>
                <a:schemeClr val="dk1"/>
              </a:solidFill>
              <a:latin typeface="Quattrocento Sans"/>
              <a:ea typeface="Quattrocento Sans"/>
              <a:cs typeface="Quattrocento Sans"/>
              <a:sym typeface="Quattrocento Sans"/>
            </a:endParaRPr>
          </a:p>
        </p:txBody>
      </p:sp>
      <p:sp>
        <p:nvSpPr>
          <p:cNvPr id="528" name="Google Shape;528;p52"/>
          <p:cNvSpPr txBox="1"/>
          <p:nvPr/>
        </p:nvSpPr>
        <p:spPr>
          <a:xfrm>
            <a:off x="0" y="6293451"/>
            <a:ext cx="11660700" cy="5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000"/>
              <a:buFont typeface="Calibri"/>
              <a:buNone/>
            </a:pPr>
            <a:r>
              <a:rPr lang="es-CO" sz="1000" b="0" i="0" u="none" strike="noStrike" cap="none">
                <a:solidFill>
                  <a:schemeClr val="dk1"/>
                </a:solidFill>
                <a:latin typeface="Calibri"/>
                <a:ea typeface="Calibri"/>
                <a:cs typeface="Calibri"/>
                <a:sym typeface="Calibri"/>
              </a:rPr>
              <a:t>Fuentes: </a:t>
            </a:r>
            <a:r>
              <a:rPr lang="es-CO" sz="1000" u="sng">
                <a:solidFill>
                  <a:schemeClr val="hlink"/>
                </a:solidFill>
                <a:latin typeface="Calibri"/>
                <a:ea typeface="Calibri"/>
                <a:cs typeface="Calibri"/>
                <a:sym typeface="Calibri"/>
                <a:hlinkClick r:id="rId4"/>
              </a:rPr>
              <a:t>http://www.iso-certificado.com/category/noticias/</a:t>
            </a:r>
            <a:r>
              <a:rPr lang="es-CO" sz="1000">
                <a:solidFill>
                  <a:schemeClr val="dk1"/>
                </a:solidFill>
                <a:latin typeface="Calibri"/>
                <a:ea typeface="Calibri"/>
                <a:cs typeface="Calibri"/>
                <a:sym typeface="Calibri"/>
              </a:rPr>
              <a:t> </a:t>
            </a:r>
            <a:r>
              <a:rPr lang="es-CO" sz="1000" u="none">
                <a:solidFill>
                  <a:schemeClr val="dk1"/>
                </a:solidFill>
                <a:latin typeface="Calibri"/>
                <a:ea typeface="Calibri"/>
                <a:cs typeface="Calibri"/>
                <a:sym typeface="Calibri"/>
              </a:rPr>
              <a:t> </a:t>
            </a:r>
            <a:endParaRPr sz="1000">
              <a:solidFill>
                <a:schemeClr val="dk1"/>
              </a:solidFill>
              <a:uFill>
                <a:noFill/>
              </a:uFill>
              <a:latin typeface="Calibri"/>
              <a:ea typeface="Calibri"/>
              <a:cs typeface="Calibri"/>
              <a:sym typeface="Calibri"/>
              <a:hlinkClick r:id="rId5"/>
            </a:endParaRPr>
          </a:p>
        </p:txBody>
      </p:sp>
      <p:sp>
        <p:nvSpPr>
          <p:cNvPr id="17" name="CuadroTexto 16"/>
          <p:cNvSpPr txBox="1"/>
          <p:nvPr/>
        </p:nvSpPr>
        <p:spPr>
          <a:xfrm>
            <a:off x="5049598" y="1306104"/>
            <a:ext cx="2777230" cy="461665"/>
          </a:xfrm>
          <a:prstGeom prst="rect">
            <a:avLst/>
          </a:prstGeom>
          <a:noFill/>
        </p:spPr>
        <p:txBody>
          <a:bodyPr wrap="square" rtlCol="0">
            <a:spAutoFit/>
          </a:bodyPr>
          <a:lstStyle/>
          <a:p>
            <a:r>
              <a:rPr lang="es-CO" sz="2400" dirty="0" smtClean="0"/>
              <a:t>Incremento 1</a:t>
            </a:r>
            <a:endParaRPr lang="es-CO" sz="2400" dirty="0"/>
          </a:p>
        </p:txBody>
      </p:sp>
      <p:sp>
        <p:nvSpPr>
          <p:cNvPr id="18"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20"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1" name="Imagen 20"/>
          <p:cNvPicPr>
            <a:picLocks noChangeAspect="1"/>
          </p:cNvPicPr>
          <p:nvPr/>
        </p:nvPicPr>
        <p:blipFill>
          <a:blip r:embed="rId6"/>
          <a:stretch>
            <a:fillRect/>
          </a:stretch>
        </p:blipFill>
        <p:spPr>
          <a:xfrm>
            <a:off x="6785101" y="2360216"/>
            <a:ext cx="5269152" cy="3313755"/>
          </a:xfrm>
          <a:prstGeom prst="rect">
            <a:avLst/>
          </a:prstGeom>
        </p:spPr>
      </p:pic>
      <p:pic>
        <p:nvPicPr>
          <p:cNvPr id="22" name="Imagen 21"/>
          <p:cNvPicPr>
            <a:picLocks noChangeAspect="1"/>
          </p:cNvPicPr>
          <p:nvPr/>
        </p:nvPicPr>
        <p:blipFill>
          <a:blip r:embed="rId7"/>
          <a:stretch>
            <a:fillRect/>
          </a:stretch>
        </p:blipFill>
        <p:spPr>
          <a:xfrm>
            <a:off x="141672" y="1951671"/>
            <a:ext cx="6643429" cy="4195741"/>
          </a:xfrm>
          <a:prstGeom prst="rect">
            <a:avLst/>
          </a:prstGeom>
        </p:spPr>
      </p:pic>
    </p:spTree>
    <p:extLst>
      <p:ext uri="{BB962C8B-B14F-4D97-AF65-F5344CB8AC3E}">
        <p14:creationId xmlns:p14="http://schemas.microsoft.com/office/powerpoint/2010/main" val="2349626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2"/>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 name="Google Shape;517;p52"/>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 name="Google Shape;518;p52"/>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19" name="Google Shape;519;p52"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521" name="Google Shape;521;p52"/>
          <p:cNvSpPr txBox="1">
            <a:spLocks noGrp="1"/>
          </p:cNvSpPr>
          <p:nvPr>
            <p:ph type="sldNum" idx="12"/>
          </p:nvPr>
        </p:nvSpPr>
        <p:spPr>
          <a:xfrm>
            <a:off x="11516803" y="6303600"/>
            <a:ext cx="42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
        <p:nvSpPr>
          <p:cNvPr id="527" name="Google Shape;527;p52"/>
          <p:cNvSpPr txBox="1"/>
          <p:nvPr/>
        </p:nvSpPr>
        <p:spPr>
          <a:xfrm>
            <a:off x="50" y="31771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a:solidFill>
                  <a:schemeClr val="dk1"/>
                </a:solidFill>
                <a:latin typeface="Quattrocento Sans"/>
                <a:ea typeface="Quattrocento Sans"/>
                <a:cs typeface="Quattrocento Sans"/>
                <a:sym typeface="Quattrocento Sans"/>
              </a:rPr>
              <a:t>Metodología</a:t>
            </a:r>
            <a:endParaRPr sz="4400">
              <a:solidFill>
                <a:schemeClr val="dk1"/>
              </a:solidFill>
              <a:latin typeface="Quattrocento Sans"/>
              <a:ea typeface="Quattrocento Sans"/>
              <a:cs typeface="Quattrocento Sans"/>
              <a:sym typeface="Quattrocento Sans"/>
            </a:endParaRPr>
          </a:p>
        </p:txBody>
      </p:sp>
      <p:pic>
        <p:nvPicPr>
          <p:cNvPr id="15" name="Imagen 14"/>
          <p:cNvPicPr>
            <a:picLocks noChangeAspect="1"/>
          </p:cNvPicPr>
          <p:nvPr/>
        </p:nvPicPr>
        <p:blipFill>
          <a:blip r:embed="rId4"/>
          <a:stretch>
            <a:fillRect/>
          </a:stretch>
        </p:blipFill>
        <p:spPr>
          <a:xfrm>
            <a:off x="239099" y="2194259"/>
            <a:ext cx="5856901" cy="3811837"/>
          </a:xfrm>
          <a:prstGeom prst="rect">
            <a:avLst/>
          </a:prstGeom>
        </p:spPr>
      </p:pic>
      <p:pic>
        <p:nvPicPr>
          <p:cNvPr id="16" name="Imagen 15"/>
          <p:cNvPicPr>
            <a:picLocks noChangeAspect="1"/>
          </p:cNvPicPr>
          <p:nvPr/>
        </p:nvPicPr>
        <p:blipFill>
          <a:blip r:embed="rId5"/>
          <a:stretch>
            <a:fillRect/>
          </a:stretch>
        </p:blipFill>
        <p:spPr>
          <a:xfrm>
            <a:off x="6246694" y="2032610"/>
            <a:ext cx="5607849" cy="4135136"/>
          </a:xfrm>
          <a:prstGeom prst="rect">
            <a:avLst/>
          </a:prstGeom>
        </p:spPr>
      </p:pic>
      <p:sp>
        <p:nvSpPr>
          <p:cNvPr id="17" name="CuadroTexto 16"/>
          <p:cNvSpPr txBox="1"/>
          <p:nvPr/>
        </p:nvSpPr>
        <p:spPr>
          <a:xfrm>
            <a:off x="5049598" y="1306104"/>
            <a:ext cx="2777230" cy="461665"/>
          </a:xfrm>
          <a:prstGeom prst="rect">
            <a:avLst/>
          </a:prstGeom>
          <a:noFill/>
        </p:spPr>
        <p:txBody>
          <a:bodyPr wrap="square" rtlCol="0">
            <a:spAutoFit/>
          </a:bodyPr>
          <a:lstStyle/>
          <a:p>
            <a:r>
              <a:rPr lang="es-CO" sz="2400" dirty="0" smtClean="0"/>
              <a:t>Incremento 1</a:t>
            </a:r>
            <a:endParaRPr lang="es-CO" sz="2400" dirty="0"/>
          </a:p>
        </p:txBody>
      </p:sp>
      <p:sp>
        <p:nvSpPr>
          <p:cNvPr id="18"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20"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2"/>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 name="Google Shape;517;p52"/>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 name="Google Shape;518;p52"/>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19" name="Google Shape;519;p52"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521" name="Google Shape;521;p52"/>
          <p:cNvSpPr txBox="1">
            <a:spLocks noGrp="1"/>
          </p:cNvSpPr>
          <p:nvPr>
            <p:ph type="sldNum" idx="12"/>
          </p:nvPr>
        </p:nvSpPr>
        <p:spPr>
          <a:xfrm>
            <a:off x="11516803" y="6303600"/>
            <a:ext cx="42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
        <p:nvSpPr>
          <p:cNvPr id="527" name="Google Shape;527;p52"/>
          <p:cNvSpPr txBox="1"/>
          <p:nvPr/>
        </p:nvSpPr>
        <p:spPr>
          <a:xfrm>
            <a:off x="50" y="31771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a:solidFill>
                  <a:schemeClr val="dk1"/>
                </a:solidFill>
                <a:latin typeface="Quattrocento Sans"/>
                <a:ea typeface="Quattrocento Sans"/>
                <a:cs typeface="Quattrocento Sans"/>
                <a:sym typeface="Quattrocento Sans"/>
              </a:rPr>
              <a:t>Metodología</a:t>
            </a:r>
            <a:endParaRPr sz="4400">
              <a:solidFill>
                <a:schemeClr val="dk1"/>
              </a:solidFill>
              <a:latin typeface="Quattrocento Sans"/>
              <a:ea typeface="Quattrocento Sans"/>
              <a:cs typeface="Quattrocento Sans"/>
              <a:sym typeface="Quattrocento Sans"/>
            </a:endParaRPr>
          </a:p>
        </p:txBody>
      </p:sp>
      <p:sp>
        <p:nvSpPr>
          <p:cNvPr id="17" name="CuadroTexto 16"/>
          <p:cNvSpPr txBox="1"/>
          <p:nvPr/>
        </p:nvSpPr>
        <p:spPr>
          <a:xfrm>
            <a:off x="5049598" y="1306104"/>
            <a:ext cx="2777230" cy="461665"/>
          </a:xfrm>
          <a:prstGeom prst="rect">
            <a:avLst/>
          </a:prstGeom>
          <a:noFill/>
        </p:spPr>
        <p:txBody>
          <a:bodyPr wrap="square" rtlCol="0">
            <a:spAutoFit/>
          </a:bodyPr>
          <a:lstStyle/>
          <a:p>
            <a:r>
              <a:rPr lang="es-CO" sz="2400" dirty="0" smtClean="0"/>
              <a:t>Incremento 1</a:t>
            </a:r>
            <a:endParaRPr lang="es-CO" sz="2400" dirty="0"/>
          </a:p>
        </p:txBody>
      </p:sp>
      <p:sp>
        <p:nvSpPr>
          <p:cNvPr id="18"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20"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1" name="Imagen 20"/>
          <p:cNvPicPr>
            <a:picLocks noChangeAspect="1"/>
          </p:cNvPicPr>
          <p:nvPr/>
        </p:nvPicPr>
        <p:blipFill>
          <a:blip r:embed="rId4"/>
          <a:stretch>
            <a:fillRect/>
          </a:stretch>
        </p:blipFill>
        <p:spPr>
          <a:xfrm>
            <a:off x="239099" y="2032611"/>
            <a:ext cx="5856901" cy="3973486"/>
          </a:xfrm>
          <a:prstGeom prst="rect">
            <a:avLst/>
          </a:prstGeom>
        </p:spPr>
      </p:pic>
      <p:pic>
        <p:nvPicPr>
          <p:cNvPr id="22" name="Imagen 21"/>
          <p:cNvPicPr>
            <a:picLocks noChangeAspect="1"/>
          </p:cNvPicPr>
          <p:nvPr/>
        </p:nvPicPr>
        <p:blipFill>
          <a:blip r:embed="rId5"/>
          <a:stretch>
            <a:fillRect/>
          </a:stretch>
        </p:blipFill>
        <p:spPr>
          <a:xfrm>
            <a:off x="6246694" y="2032610"/>
            <a:ext cx="5607849" cy="4135136"/>
          </a:xfrm>
          <a:prstGeom prst="rect">
            <a:avLst/>
          </a:prstGeom>
        </p:spPr>
      </p:pic>
    </p:spTree>
    <p:extLst>
      <p:ext uri="{BB962C8B-B14F-4D97-AF65-F5344CB8AC3E}">
        <p14:creationId xmlns:p14="http://schemas.microsoft.com/office/powerpoint/2010/main" val="1112033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1"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72"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73" name="Google Shape;173;p26" descr="http://www.icesi.edu.co/imgs/contenido/png/logo_icesi.png"/>
          <p:cNvPicPr preferRelativeResize="0"/>
          <p:nvPr/>
        </p:nvPicPr>
        <p:blipFill rotWithShape="1">
          <a:blip r:embed="rId3">
            <a:alphaModFix/>
          </a:blip>
          <a:srcRect/>
          <a:stretch/>
        </p:blipFill>
        <p:spPr>
          <a:xfrm>
            <a:off x="9935308" y="143346"/>
            <a:ext cx="2118947" cy="663275"/>
          </a:xfrm>
          <a:prstGeom prst="rect">
            <a:avLst/>
          </a:prstGeom>
          <a:noFill/>
          <a:ln>
            <a:noFill/>
          </a:ln>
        </p:spPr>
      </p:pic>
      <p:sp>
        <p:nvSpPr>
          <p:cNvPr id="174" name="Google Shape;174;p26"/>
          <p:cNvSpPr txBox="1"/>
          <p:nvPr/>
        </p:nvSpPr>
        <p:spPr>
          <a:xfrm>
            <a:off x="0" y="188640"/>
            <a:ext cx="12192000" cy="56197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Quattrocento Sans"/>
              <a:buNone/>
            </a:pPr>
            <a:r>
              <a:rPr lang="es-CO" sz="4400" b="0" i="0" u="none" strike="noStrike" cap="none" dirty="0">
                <a:solidFill>
                  <a:schemeClr val="dk1"/>
                </a:solidFill>
                <a:latin typeface="+mn-lt"/>
                <a:ea typeface="Quattrocento Sans"/>
                <a:cs typeface="Quattrocento Sans"/>
                <a:sym typeface="Quattrocento Sans"/>
              </a:rPr>
              <a:t>Contenido</a:t>
            </a:r>
            <a:endParaRPr dirty="0">
              <a:latin typeface="+mn-lt"/>
            </a:endParaRPr>
          </a:p>
        </p:txBody>
      </p:sp>
      <p:sp>
        <p:nvSpPr>
          <p:cNvPr id="175" name="Google Shape;175;p26"/>
          <p:cNvSpPr txBox="1"/>
          <p:nvPr/>
        </p:nvSpPr>
        <p:spPr>
          <a:xfrm>
            <a:off x="233075" y="1643803"/>
            <a:ext cx="11821180" cy="4247043"/>
          </a:xfrm>
          <a:prstGeom prst="rect">
            <a:avLst/>
          </a:prstGeom>
          <a:noFill/>
          <a:ln>
            <a:noFill/>
          </a:ln>
        </p:spPr>
        <p:txBody>
          <a:bodyPr spcFirstLastPara="1" wrap="square" lIns="91425" tIns="45700" rIns="91425" bIns="45700" anchor="t" anchorCtr="0">
            <a:noAutofit/>
          </a:bodyPr>
          <a:lstStyle/>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Contexto</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Descripción del problema</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Objetivos</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Estado del Arte</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Desarrollo</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Metodología</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Resultados y Contribución</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Conclusiones y trabajos futuros</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Preguntas</a:t>
            </a:r>
            <a:endParaRPr dirty="0">
              <a:latin typeface="+mn-lt"/>
            </a:endParaRPr>
          </a:p>
        </p:txBody>
      </p:sp>
      <p:sp>
        <p:nvSpPr>
          <p:cNvPr id="176" name="Google Shape;176;p26"/>
          <p:cNvSpPr txBox="1">
            <a:spLocks noGrp="1"/>
          </p:cNvSpPr>
          <p:nvPr>
            <p:ph type="sldNum" idx="12"/>
          </p:nvPr>
        </p:nvSpPr>
        <p:spPr>
          <a:xfrm>
            <a:off x="11660594" y="6303597"/>
            <a:ext cx="279359"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2"/>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 name="Google Shape;517;p52"/>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 name="Google Shape;518;p52"/>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19" name="Google Shape;519;p52"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521" name="Google Shape;521;p52"/>
          <p:cNvSpPr txBox="1">
            <a:spLocks noGrp="1"/>
          </p:cNvSpPr>
          <p:nvPr>
            <p:ph type="sldNum" idx="12"/>
          </p:nvPr>
        </p:nvSpPr>
        <p:spPr>
          <a:xfrm>
            <a:off x="11516803" y="6303600"/>
            <a:ext cx="42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
        <p:nvSpPr>
          <p:cNvPr id="527" name="Google Shape;527;p52"/>
          <p:cNvSpPr txBox="1"/>
          <p:nvPr/>
        </p:nvSpPr>
        <p:spPr>
          <a:xfrm>
            <a:off x="50" y="31771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a:solidFill>
                  <a:schemeClr val="dk1"/>
                </a:solidFill>
                <a:latin typeface="Quattrocento Sans"/>
                <a:ea typeface="Quattrocento Sans"/>
                <a:cs typeface="Quattrocento Sans"/>
                <a:sym typeface="Quattrocento Sans"/>
              </a:rPr>
              <a:t>Metodología</a:t>
            </a:r>
            <a:endParaRPr sz="4400">
              <a:solidFill>
                <a:schemeClr val="dk1"/>
              </a:solidFill>
              <a:latin typeface="Quattrocento Sans"/>
              <a:ea typeface="Quattrocento Sans"/>
              <a:cs typeface="Quattrocento Sans"/>
              <a:sym typeface="Quattrocento Sans"/>
            </a:endParaRPr>
          </a:p>
        </p:txBody>
      </p:sp>
      <p:sp>
        <p:nvSpPr>
          <p:cNvPr id="17" name="CuadroTexto 16"/>
          <p:cNvSpPr txBox="1"/>
          <p:nvPr/>
        </p:nvSpPr>
        <p:spPr>
          <a:xfrm>
            <a:off x="5049598" y="1306104"/>
            <a:ext cx="2777230" cy="461665"/>
          </a:xfrm>
          <a:prstGeom prst="rect">
            <a:avLst/>
          </a:prstGeom>
          <a:noFill/>
        </p:spPr>
        <p:txBody>
          <a:bodyPr wrap="square" rtlCol="0">
            <a:spAutoFit/>
          </a:bodyPr>
          <a:lstStyle/>
          <a:p>
            <a:r>
              <a:rPr lang="es-CO" sz="2400" dirty="0" smtClean="0"/>
              <a:t>Incremento 2</a:t>
            </a:r>
            <a:endParaRPr lang="es-CO" sz="2400" dirty="0"/>
          </a:p>
        </p:txBody>
      </p:sp>
      <p:sp>
        <p:nvSpPr>
          <p:cNvPr id="18"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20"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Imagen 1"/>
          <p:cNvPicPr>
            <a:picLocks noChangeAspect="1"/>
          </p:cNvPicPr>
          <p:nvPr/>
        </p:nvPicPr>
        <p:blipFill>
          <a:blip r:embed="rId4"/>
          <a:stretch>
            <a:fillRect/>
          </a:stretch>
        </p:blipFill>
        <p:spPr>
          <a:xfrm>
            <a:off x="242569" y="2215179"/>
            <a:ext cx="5587781" cy="3630861"/>
          </a:xfrm>
          <a:prstGeom prst="rect">
            <a:avLst/>
          </a:prstGeom>
        </p:spPr>
      </p:pic>
      <p:pic>
        <p:nvPicPr>
          <p:cNvPr id="3" name="Imagen 2"/>
          <p:cNvPicPr>
            <a:picLocks noChangeAspect="1"/>
          </p:cNvPicPr>
          <p:nvPr/>
        </p:nvPicPr>
        <p:blipFill>
          <a:blip r:embed="rId5"/>
          <a:stretch>
            <a:fillRect/>
          </a:stretch>
        </p:blipFill>
        <p:spPr>
          <a:xfrm>
            <a:off x="5991953" y="2254276"/>
            <a:ext cx="5524850" cy="3873824"/>
          </a:xfrm>
          <a:prstGeom prst="rect">
            <a:avLst/>
          </a:prstGeom>
        </p:spPr>
      </p:pic>
    </p:spTree>
    <p:extLst>
      <p:ext uri="{BB962C8B-B14F-4D97-AF65-F5344CB8AC3E}">
        <p14:creationId xmlns:p14="http://schemas.microsoft.com/office/powerpoint/2010/main" val="3000141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2"/>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 name="Google Shape;517;p52"/>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 name="Google Shape;518;p52"/>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19" name="Google Shape;519;p52"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521" name="Google Shape;521;p52"/>
          <p:cNvSpPr txBox="1">
            <a:spLocks noGrp="1"/>
          </p:cNvSpPr>
          <p:nvPr>
            <p:ph type="sldNum" idx="12"/>
          </p:nvPr>
        </p:nvSpPr>
        <p:spPr>
          <a:xfrm>
            <a:off x="11516803" y="6303600"/>
            <a:ext cx="42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
        <p:nvSpPr>
          <p:cNvPr id="527" name="Google Shape;527;p52"/>
          <p:cNvSpPr txBox="1"/>
          <p:nvPr/>
        </p:nvSpPr>
        <p:spPr>
          <a:xfrm>
            <a:off x="50" y="31771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a:solidFill>
                  <a:schemeClr val="dk1"/>
                </a:solidFill>
                <a:latin typeface="Quattrocento Sans"/>
                <a:ea typeface="Quattrocento Sans"/>
                <a:cs typeface="Quattrocento Sans"/>
                <a:sym typeface="Quattrocento Sans"/>
              </a:rPr>
              <a:t>Metodología</a:t>
            </a:r>
            <a:endParaRPr sz="4400">
              <a:solidFill>
                <a:schemeClr val="dk1"/>
              </a:solidFill>
              <a:latin typeface="Quattrocento Sans"/>
              <a:ea typeface="Quattrocento Sans"/>
              <a:cs typeface="Quattrocento Sans"/>
              <a:sym typeface="Quattrocento Sans"/>
            </a:endParaRPr>
          </a:p>
        </p:txBody>
      </p:sp>
      <p:sp>
        <p:nvSpPr>
          <p:cNvPr id="17" name="CuadroTexto 16"/>
          <p:cNvSpPr txBox="1"/>
          <p:nvPr/>
        </p:nvSpPr>
        <p:spPr>
          <a:xfrm>
            <a:off x="5049598" y="1306104"/>
            <a:ext cx="2777230" cy="461665"/>
          </a:xfrm>
          <a:prstGeom prst="rect">
            <a:avLst/>
          </a:prstGeom>
          <a:noFill/>
        </p:spPr>
        <p:txBody>
          <a:bodyPr wrap="square" rtlCol="0">
            <a:spAutoFit/>
          </a:bodyPr>
          <a:lstStyle/>
          <a:p>
            <a:r>
              <a:rPr lang="es-CO" sz="2400" dirty="0" smtClean="0"/>
              <a:t>Incremento 3</a:t>
            </a:r>
            <a:endParaRPr lang="es-CO" sz="2400" dirty="0"/>
          </a:p>
        </p:txBody>
      </p:sp>
      <p:sp>
        <p:nvSpPr>
          <p:cNvPr id="18"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20"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Imagen 14"/>
          <p:cNvPicPr>
            <a:picLocks noChangeAspect="1"/>
          </p:cNvPicPr>
          <p:nvPr/>
        </p:nvPicPr>
        <p:blipFill>
          <a:blip r:embed="rId4"/>
          <a:stretch>
            <a:fillRect/>
          </a:stretch>
        </p:blipFill>
        <p:spPr>
          <a:xfrm>
            <a:off x="775030" y="1851932"/>
            <a:ext cx="4232397" cy="4146389"/>
          </a:xfrm>
          <a:prstGeom prst="rect">
            <a:avLst/>
          </a:prstGeom>
        </p:spPr>
      </p:pic>
      <p:pic>
        <p:nvPicPr>
          <p:cNvPr id="16" name="Imagen 15"/>
          <p:cNvPicPr>
            <a:picLocks noChangeAspect="1"/>
          </p:cNvPicPr>
          <p:nvPr/>
        </p:nvPicPr>
        <p:blipFill>
          <a:blip r:embed="rId5"/>
          <a:stretch>
            <a:fillRect/>
          </a:stretch>
        </p:blipFill>
        <p:spPr>
          <a:xfrm>
            <a:off x="6227516" y="1851932"/>
            <a:ext cx="4767264" cy="4280808"/>
          </a:xfrm>
          <a:prstGeom prst="rect">
            <a:avLst/>
          </a:prstGeom>
        </p:spPr>
      </p:pic>
    </p:spTree>
    <p:extLst>
      <p:ext uri="{BB962C8B-B14F-4D97-AF65-F5344CB8AC3E}">
        <p14:creationId xmlns:p14="http://schemas.microsoft.com/office/powerpoint/2010/main" val="1180627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2"/>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 name="Google Shape;517;p52"/>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 name="Google Shape;518;p52"/>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19" name="Google Shape;519;p52"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521" name="Google Shape;521;p52"/>
          <p:cNvSpPr txBox="1">
            <a:spLocks noGrp="1"/>
          </p:cNvSpPr>
          <p:nvPr>
            <p:ph type="sldNum" idx="12"/>
          </p:nvPr>
        </p:nvSpPr>
        <p:spPr>
          <a:xfrm>
            <a:off x="11516803" y="6303600"/>
            <a:ext cx="42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
        <p:nvSpPr>
          <p:cNvPr id="527" name="Google Shape;527;p52"/>
          <p:cNvSpPr txBox="1"/>
          <p:nvPr/>
        </p:nvSpPr>
        <p:spPr>
          <a:xfrm>
            <a:off x="50" y="31771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a:solidFill>
                  <a:schemeClr val="dk1"/>
                </a:solidFill>
                <a:latin typeface="Quattrocento Sans"/>
                <a:ea typeface="Quattrocento Sans"/>
                <a:cs typeface="Quattrocento Sans"/>
                <a:sym typeface="Quattrocento Sans"/>
              </a:rPr>
              <a:t>Metodología</a:t>
            </a:r>
            <a:endParaRPr sz="4400">
              <a:solidFill>
                <a:schemeClr val="dk1"/>
              </a:solidFill>
              <a:latin typeface="Quattrocento Sans"/>
              <a:ea typeface="Quattrocento Sans"/>
              <a:cs typeface="Quattrocento Sans"/>
              <a:sym typeface="Quattrocento Sans"/>
            </a:endParaRPr>
          </a:p>
        </p:txBody>
      </p:sp>
      <p:sp>
        <p:nvSpPr>
          <p:cNvPr id="17" name="CuadroTexto 16"/>
          <p:cNvSpPr txBox="1"/>
          <p:nvPr/>
        </p:nvSpPr>
        <p:spPr>
          <a:xfrm>
            <a:off x="5049598" y="1306104"/>
            <a:ext cx="2777230" cy="461665"/>
          </a:xfrm>
          <a:prstGeom prst="rect">
            <a:avLst/>
          </a:prstGeom>
          <a:noFill/>
        </p:spPr>
        <p:txBody>
          <a:bodyPr wrap="square" rtlCol="0">
            <a:spAutoFit/>
          </a:bodyPr>
          <a:lstStyle/>
          <a:p>
            <a:r>
              <a:rPr lang="es-CO" sz="2400" dirty="0" smtClean="0"/>
              <a:t>Incremento 3</a:t>
            </a:r>
            <a:endParaRPr lang="es-CO" sz="2400" dirty="0"/>
          </a:p>
        </p:txBody>
      </p:sp>
      <p:sp>
        <p:nvSpPr>
          <p:cNvPr id="18"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20"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1" name="Imagen 20"/>
          <p:cNvPicPr>
            <a:picLocks noChangeAspect="1"/>
          </p:cNvPicPr>
          <p:nvPr/>
        </p:nvPicPr>
        <p:blipFill>
          <a:blip r:embed="rId4"/>
          <a:stretch>
            <a:fillRect/>
          </a:stretch>
        </p:blipFill>
        <p:spPr>
          <a:xfrm>
            <a:off x="700768" y="2097985"/>
            <a:ext cx="4708736" cy="4248385"/>
          </a:xfrm>
          <a:prstGeom prst="rect">
            <a:avLst/>
          </a:prstGeom>
        </p:spPr>
      </p:pic>
      <p:pic>
        <p:nvPicPr>
          <p:cNvPr id="22" name="Imagen 21"/>
          <p:cNvPicPr>
            <a:picLocks noChangeAspect="1"/>
          </p:cNvPicPr>
          <p:nvPr/>
        </p:nvPicPr>
        <p:blipFill>
          <a:blip r:embed="rId5"/>
          <a:stretch>
            <a:fillRect/>
          </a:stretch>
        </p:blipFill>
        <p:spPr>
          <a:xfrm>
            <a:off x="6085114" y="2097985"/>
            <a:ext cx="4659086" cy="4270829"/>
          </a:xfrm>
          <a:prstGeom prst="rect">
            <a:avLst/>
          </a:prstGeom>
        </p:spPr>
      </p:pic>
    </p:spTree>
    <p:extLst>
      <p:ext uri="{BB962C8B-B14F-4D97-AF65-F5344CB8AC3E}">
        <p14:creationId xmlns:p14="http://schemas.microsoft.com/office/powerpoint/2010/main" val="1353310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82" name="Google Shape;682;p63"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683" name="Google Shape;683;p63"/>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Resultados y Contribución</a:t>
            </a:r>
            <a:endParaRPr sz="4400">
              <a:solidFill>
                <a:schemeClr val="dk1"/>
              </a:solidFill>
              <a:latin typeface="Quattrocento Sans"/>
              <a:ea typeface="Quattrocento Sans"/>
              <a:cs typeface="Quattrocento Sans"/>
              <a:sym typeface="Quattrocento Sans"/>
            </a:endParaRPr>
          </a:p>
        </p:txBody>
      </p:sp>
      <p:sp>
        <p:nvSpPr>
          <p:cNvPr id="684" name="Google Shape;684;p63"/>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
        <p:nvSpPr>
          <p:cNvPr id="688" name="Google Shape;688;p63"/>
          <p:cNvSpPr txBox="1"/>
          <p:nvPr/>
        </p:nvSpPr>
        <p:spPr>
          <a:xfrm>
            <a:off x="2411917" y="4176264"/>
            <a:ext cx="6523892" cy="1897964"/>
          </a:xfrm>
          <a:prstGeom prst="rect">
            <a:avLst/>
          </a:prstGeom>
          <a:noFill/>
          <a:ln>
            <a:noFill/>
          </a:ln>
        </p:spPr>
        <p:txBody>
          <a:bodyPr spcFirstLastPara="1" wrap="square" lIns="91425" tIns="91425" rIns="91425" bIns="91425" anchor="t" anchorCtr="0">
            <a:noAutofit/>
          </a:bodyPr>
          <a:lstStyle/>
          <a:p>
            <a:pPr lvl="0"/>
            <a:r>
              <a:rPr lang="es-CO" sz="2400" dirty="0" smtClean="0"/>
              <a:t>El </a:t>
            </a:r>
            <a:r>
              <a:rPr lang="es-CO" sz="2400" dirty="0"/>
              <a:t>protocolo de </a:t>
            </a:r>
            <a:r>
              <a:rPr lang="es-CO" sz="2400" b="1" dirty="0"/>
              <a:t>2.4 GHz tiene un mayor alcance</a:t>
            </a:r>
            <a:r>
              <a:rPr lang="es-CO" sz="2400" dirty="0"/>
              <a:t> y atraviesa los obstáculos con más facilidad a cambio de una menor velocidad de transferencia [18]</a:t>
            </a:r>
            <a:endParaRPr sz="2400" dirty="0"/>
          </a:p>
        </p:txBody>
      </p:sp>
      <p:pic>
        <p:nvPicPr>
          <p:cNvPr id="12" name="Imagen 11"/>
          <p:cNvPicPr/>
          <p:nvPr/>
        </p:nvPicPr>
        <p:blipFill>
          <a:blip r:embed="rId4">
            <a:extLst>
              <a:ext uri="{28A0092B-C50C-407E-A947-70E740481C1C}">
                <a14:useLocalDpi xmlns:a14="http://schemas.microsoft.com/office/drawing/2010/main" val="0"/>
              </a:ext>
            </a:extLst>
          </a:blip>
          <a:stretch>
            <a:fillRect/>
          </a:stretch>
        </p:blipFill>
        <p:spPr>
          <a:xfrm>
            <a:off x="2411917" y="1687541"/>
            <a:ext cx="5371379" cy="2333440"/>
          </a:xfrm>
          <a:prstGeom prst="rect">
            <a:avLst/>
          </a:prstGeom>
        </p:spPr>
      </p:pic>
      <p:sp>
        <p:nvSpPr>
          <p:cNvPr id="2" name="Rectángulo 1"/>
          <p:cNvSpPr/>
          <p:nvPr/>
        </p:nvSpPr>
        <p:spPr>
          <a:xfrm>
            <a:off x="8401047" y="2869931"/>
            <a:ext cx="1069524" cy="369332"/>
          </a:xfrm>
          <a:prstGeom prst="rect">
            <a:avLst/>
          </a:prstGeom>
        </p:spPr>
        <p:txBody>
          <a:bodyPr wrap="none">
            <a:spAutoFit/>
          </a:bodyPr>
          <a:lstStyle/>
          <a:p>
            <a:r>
              <a:rPr lang="es-CO" sz="1800" dirty="0">
                <a:latin typeface="Arial" panose="020B0604020202020204" pitchFamily="34" charset="0"/>
                <a:ea typeface="Quattrocento Sans" panose="020B0604020202020204" charset="0"/>
              </a:rPr>
              <a:t>54 Mbps</a:t>
            </a:r>
            <a:endParaRPr lang="es-CO" sz="1800" dirty="0"/>
          </a:p>
        </p:txBody>
      </p:sp>
      <p:sp>
        <p:nvSpPr>
          <p:cNvPr id="14"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6"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82" name="Google Shape;682;p63"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683" name="Google Shape;683;p63"/>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Resultados y Contribución</a:t>
            </a:r>
            <a:endParaRPr sz="4400">
              <a:solidFill>
                <a:schemeClr val="dk1"/>
              </a:solidFill>
              <a:latin typeface="Quattrocento Sans"/>
              <a:ea typeface="Quattrocento Sans"/>
              <a:cs typeface="Quattrocento Sans"/>
              <a:sym typeface="Quattrocento Sans"/>
            </a:endParaRPr>
          </a:p>
        </p:txBody>
      </p:sp>
      <p:sp>
        <p:nvSpPr>
          <p:cNvPr id="684" name="Google Shape;684;p63"/>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pic>
        <p:nvPicPr>
          <p:cNvPr id="13" name="Imagen 12"/>
          <p:cNvPicPr/>
          <p:nvPr/>
        </p:nvPicPr>
        <p:blipFill>
          <a:blip r:embed="rId4" cstate="print">
            <a:extLst>
              <a:ext uri="{28A0092B-C50C-407E-A947-70E740481C1C}">
                <a14:useLocalDpi xmlns:a14="http://schemas.microsoft.com/office/drawing/2010/main" val="0"/>
              </a:ext>
            </a:extLst>
          </a:blip>
          <a:stretch>
            <a:fillRect/>
          </a:stretch>
        </p:blipFill>
        <p:spPr>
          <a:xfrm>
            <a:off x="688251" y="1783741"/>
            <a:ext cx="5407749" cy="4040115"/>
          </a:xfrm>
          <a:prstGeom prst="rect">
            <a:avLst/>
          </a:prstGeom>
        </p:spPr>
      </p:pic>
      <p:sp>
        <p:nvSpPr>
          <p:cNvPr id="3" name="CuadroTexto 2"/>
          <p:cNvSpPr txBox="1"/>
          <p:nvPr/>
        </p:nvSpPr>
        <p:spPr>
          <a:xfrm>
            <a:off x="6498770" y="3088820"/>
            <a:ext cx="4865915" cy="1015663"/>
          </a:xfrm>
          <a:prstGeom prst="rect">
            <a:avLst/>
          </a:prstGeom>
          <a:noFill/>
        </p:spPr>
        <p:txBody>
          <a:bodyPr wrap="square" rtlCol="0">
            <a:spAutoFit/>
          </a:bodyPr>
          <a:lstStyle/>
          <a:p>
            <a:r>
              <a:rPr lang="es-CO" sz="2000" dirty="0" smtClean="0"/>
              <a:t>Sistema de Detección Temprana de Alerta en caso de riesgo de menores  y Administración de información </a:t>
            </a:r>
            <a:endParaRPr lang="es-CO" sz="2000" dirty="0"/>
          </a:p>
        </p:txBody>
      </p:sp>
      <p:sp>
        <p:nvSpPr>
          <p:cNvPr id="15"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8"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7895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82" name="Google Shape;682;p63"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683" name="Google Shape;683;p63"/>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Resultados y Contribución</a:t>
            </a:r>
            <a:endParaRPr sz="4400">
              <a:solidFill>
                <a:schemeClr val="dk1"/>
              </a:solidFill>
              <a:latin typeface="Quattrocento Sans"/>
              <a:ea typeface="Quattrocento Sans"/>
              <a:cs typeface="Quattrocento Sans"/>
              <a:sym typeface="Quattrocento Sans"/>
            </a:endParaRPr>
          </a:p>
        </p:txBody>
      </p:sp>
      <p:sp>
        <p:nvSpPr>
          <p:cNvPr id="684" name="Google Shape;684;p63"/>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
        <p:nvSpPr>
          <p:cNvPr id="3" name="CuadroTexto 2"/>
          <p:cNvSpPr txBox="1"/>
          <p:nvPr/>
        </p:nvSpPr>
        <p:spPr>
          <a:xfrm>
            <a:off x="5668108" y="2361130"/>
            <a:ext cx="4531806" cy="707886"/>
          </a:xfrm>
          <a:prstGeom prst="rect">
            <a:avLst/>
          </a:prstGeom>
          <a:noFill/>
        </p:spPr>
        <p:txBody>
          <a:bodyPr wrap="square" rtlCol="0">
            <a:spAutoFit/>
          </a:bodyPr>
          <a:lstStyle/>
          <a:p>
            <a:r>
              <a:rPr lang="es-CO" sz="2000" dirty="0" smtClean="0"/>
              <a:t>Herramienta de alerta  para seguridad del paciente</a:t>
            </a:r>
            <a:endParaRPr lang="es-CO" sz="2000" dirty="0"/>
          </a:p>
        </p:txBody>
      </p:sp>
      <p:pic>
        <p:nvPicPr>
          <p:cNvPr id="2" name="Imagen 1"/>
          <p:cNvPicPr>
            <a:picLocks noChangeAspect="1"/>
          </p:cNvPicPr>
          <p:nvPr/>
        </p:nvPicPr>
        <p:blipFill>
          <a:blip r:embed="rId4"/>
          <a:stretch>
            <a:fillRect/>
          </a:stretch>
        </p:blipFill>
        <p:spPr>
          <a:xfrm>
            <a:off x="920864" y="1522615"/>
            <a:ext cx="3747735" cy="4305557"/>
          </a:xfrm>
          <a:prstGeom prst="rect">
            <a:avLst/>
          </a:prstGeom>
        </p:spPr>
      </p:pic>
      <p:sp>
        <p:nvSpPr>
          <p:cNvPr id="6" name="AutoShape 2" descr="blob:https://web.whatsapp.com/1e7cdd58-e55e-4b55-a31d-a45056fad33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7" name="Imagen 6"/>
          <p:cNvPicPr>
            <a:picLocks noChangeAspect="1"/>
          </p:cNvPicPr>
          <p:nvPr/>
        </p:nvPicPr>
        <p:blipFill>
          <a:blip r:embed="rId4"/>
          <a:stretch>
            <a:fillRect/>
          </a:stretch>
        </p:blipFill>
        <p:spPr>
          <a:xfrm>
            <a:off x="5668108" y="3069016"/>
            <a:ext cx="4901921" cy="3439885"/>
          </a:xfrm>
          <a:prstGeom prst="rect">
            <a:avLst/>
          </a:prstGeom>
        </p:spPr>
      </p:pic>
      <p:sp>
        <p:nvSpPr>
          <p:cNvPr id="15"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8"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2755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9" name="Google Shape;729;p66"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730" name="Google Shape;730;p66"/>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Conclusiones</a:t>
            </a:r>
            <a:endParaRPr sz="4400">
              <a:solidFill>
                <a:schemeClr val="dk1"/>
              </a:solidFill>
              <a:latin typeface="Quattrocento Sans"/>
              <a:ea typeface="Quattrocento Sans"/>
              <a:cs typeface="Quattrocento Sans"/>
              <a:sym typeface="Quattrocento Sans"/>
            </a:endParaRPr>
          </a:p>
        </p:txBody>
      </p:sp>
      <p:sp>
        <p:nvSpPr>
          <p:cNvPr id="731" name="Google Shape;731;p66"/>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
        <p:nvSpPr>
          <p:cNvPr id="732" name="Google Shape;732;p66"/>
          <p:cNvSpPr txBox="1"/>
          <p:nvPr/>
        </p:nvSpPr>
        <p:spPr>
          <a:xfrm>
            <a:off x="357771" y="1854092"/>
            <a:ext cx="5602756" cy="960813"/>
          </a:xfrm>
          <a:prstGeom prst="rect">
            <a:avLst/>
          </a:prstGeom>
          <a:noFill/>
          <a:ln>
            <a:noFill/>
          </a:ln>
        </p:spPr>
        <p:txBody>
          <a:bodyPr spcFirstLastPara="1" wrap="square" lIns="91425" tIns="91425" rIns="91425" bIns="91425" anchor="t" anchorCtr="0">
            <a:noAutofit/>
          </a:bodyPr>
          <a:lstStyle/>
          <a:p>
            <a:pPr marL="457200" lvl="0" indent="-381000">
              <a:buSzPts val="2400"/>
              <a:buChar char="●"/>
            </a:pPr>
            <a:r>
              <a:rPr lang="es-CO" sz="2400" dirty="0"/>
              <a:t>L</a:t>
            </a:r>
            <a:r>
              <a:rPr lang="es-CO" sz="2400" dirty="0" smtClean="0"/>
              <a:t>a </a:t>
            </a:r>
            <a:r>
              <a:rPr lang="es-CO" sz="2400" dirty="0"/>
              <a:t>importancia del cuidado de un proceso en el ámbito asistencial</a:t>
            </a:r>
            <a:endParaRPr sz="2400" dirty="0"/>
          </a:p>
        </p:txBody>
      </p:sp>
      <p:sp>
        <p:nvSpPr>
          <p:cNvPr id="735" name="Google Shape;735;p66"/>
          <p:cNvSpPr txBox="1"/>
          <p:nvPr/>
        </p:nvSpPr>
        <p:spPr>
          <a:xfrm>
            <a:off x="231475" y="4063975"/>
            <a:ext cx="6308100" cy="1370100"/>
          </a:xfrm>
          <a:prstGeom prst="rect">
            <a:avLst/>
          </a:prstGeom>
          <a:noFill/>
          <a:ln>
            <a:noFill/>
          </a:ln>
        </p:spPr>
        <p:txBody>
          <a:bodyPr spcFirstLastPara="1" wrap="square" lIns="91425" tIns="91425" rIns="91425" bIns="91425" anchor="ctr" anchorCtr="0">
            <a:noAutofit/>
          </a:bodyPr>
          <a:lstStyle/>
          <a:p>
            <a:pPr marL="457200" lvl="0" indent="-381000" algn="l" rtl="0">
              <a:spcBef>
                <a:spcPts val="0"/>
              </a:spcBef>
              <a:spcAft>
                <a:spcPts val="0"/>
              </a:spcAft>
              <a:buClr>
                <a:schemeClr val="dk1"/>
              </a:buClr>
              <a:buSzPts val="2400"/>
              <a:buChar char="●"/>
            </a:pPr>
            <a:r>
              <a:rPr lang="es-CO" sz="2400" dirty="0" smtClean="0">
                <a:solidFill>
                  <a:schemeClr val="dk1"/>
                </a:solidFill>
              </a:rPr>
              <a:t>Solución de bajo  costo e inclusión de los encargados del menor de edad en el uso del sistema </a:t>
            </a:r>
            <a:endParaRPr sz="2400" dirty="0">
              <a:solidFill>
                <a:schemeClr val="dk1"/>
              </a:solidFill>
            </a:endParaRPr>
          </a:p>
        </p:txBody>
      </p:sp>
      <p:sp>
        <p:nvSpPr>
          <p:cNvPr id="736" name="Google Shape;736;p66"/>
          <p:cNvSpPr txBox="1"/>
          <p:nvPr/>
        </p:nvSpPr>
        <p:spPr>
          <a:xfrm>
            <a:off x="231475" y="2693875"/>
            <a:ext cx="5787300" cy="1370100"/>
          </a:xfrm>
          <a:prstGeom prst="rect">
            <a:avLst/>
          </a:prstGeom>
          <a:noFill/>
          <a:ln>
            <a:noFill/>
          </a:ln>
        </p:spPr>
        <p:txBody>
          <a:bodyPr spcFirstLastPara="1" wrap="square" lIns="91425" tIns="91425" rIns="91425" bIns="91425" anchor="ctr" anchorCtr="0">
            <a:noAutofit/>
          </a:bodyPr>
          <a:lstStyle/>
          <a:p>
            <a:pPr marL="457200" lvl="0" indent="-381000" algn="l" rtl="0">
              <a:spcBef>
                <a:spcPts val="0"/>
              </a:spcBef>
              <a:spcAft>
                <a:spcPts val="0"/>
              </a:spcAft>
              <a:buClr>
                <a:schemeClr val="dk1"/>
              </a:buClr>
              <a:buSzPts val="2400"/>
              <a:buChar char="●"/>
            </a:pPr>
            <a:r>
              <a:rPr lang="es-CO" sz="2400" dirty="0" smtClean="0">
                <a:solidFill>
                  <a:schemeClr val="dk1"/>
                </a:solidFill>
              </a:rPr>
              <a:t>Tecnología en sistemas de seguridad </a:t>
            </a:r>
            <a:endParaRPr sz="2400" dirty="0">
              <a:solidFill>
                <a:schemeClr val="dk1"/>
              </a:solidFill>
            </a:endParaRPr>
          </a:p>
        </p:txBody>
      </p:sp>
      <p:pic>
        <p:nvPicPr>
          <p:cNvPr id="2" name="Imagen 1"/>
          <p:cNvPicPr>
            <a:picLocks noChangeAspect="1"/>
          </p:cNvPicPr>
          <p:nvPr/>
        </p:nvPicPr>
        <p:blipFill>
          <a:blip r:embed="rId4"/>
          <a:stretch>
            <a:fillRect/>
          </a:stretch>
        </p:blipFill>
        <p:spPr>
          <a:xfrm>
            <a:off x="6539575" y="1854092"/>
            <a:ext cx="5174591" cy="3880944"/>
          </a:xfrm>
          <a:prstGeom prst="rect">
            <a:avLst/>
          </a:prstGeom>
        </p:spPr>
      </p:pic>
      <p:sp>
        <p:nvSpPr>
          <p:cNvPr id="15"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8"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pic>
        <p:nvPicPr>
          <p:cNvPr id="742" name="Google Shape;742;p67"/>
          <p:cNvPicPr preferRelativeResize="0"/>
          <p:nvPr/>
        </p:nvPicPr>
        <p:blipFill rotWithShape="1">
          <a:blip r:embed="rId3">
            <a:alphaModFix/>
          </a:blip>
          <a:srcRect l="32858" t="5366" r="33059" b="7797"/>
          <a:stretch/>
        </p:blipFill>
        <p:spPr>
          <a:xfrm>
            <a:off x="8241788" y="1597825"/>
            <a:ext cx="2372876" cy="4695626"/>
          </a:xfrm>
          <a:prstGeom prst="rect">
            <a:avLst/>
          </a:prstGeom>
          <a:noFill/>
          <a:ln>
            <a:noFill/>
          </a:ln>
        </p:spPr>
      </p:pic>
      <p:sp>
        <p:nvSpPr>
          <p:cNvPr id="743" name="Google Shape;743;p67"/>
          <p:cNvSpPr/>
          <p:nvPr/>
        </p:nvSpPr>
        <p:spPr>
          <a:xfrm>
            <a:off x="5335452" y="2831664"/>
            <a:ext cx="2310900" cy="1548900"/>
          </a:xfrm>
          <a:prstGeom prst="rightArrow">
            <a:avLst>
              <a:gd name="adj1" fmla="val 50000"/>
              <a:gd name="adj2" fmla="val 50000"/>
            </a:avLst>
          </a:prstGeom>
          <a:solidFill>
            <a:srgbClr val="4BACC6"/>
          </a:solidFill>
          <a:ln w="9525" cap="flat" cmpd="sng">
            <a:solidFill>
              <a:srgbClr val="4BAC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47" name="Google Shape;747;p67" descr="http://www.icesi.edu.co/imgs/contenido/png/logo_icesi.png"/>
          <p:cNvPicPr preferRelativeResize="0"/>
          <p:nvPr/>
        </p:nvPicPr>
        <p:blipFill rotWithShape="1">
          <a:blip r:embed="rId4">
            <a:alphaModFix/>
          </a:blip>
          <a:srcRect/>
          <a:stretch/>
        </p:blipFill>
        <p:spPr>
          <a:xfrm>
            <a:off x="9935308" y="143346"/>
            <a:ext cx="2118945" cy="663276"/>
          </a:xfrm>
          <a:prstGeom prst="rect">
            <a:avLst/>
          </a:prstGeom>
          <a:noFill/>
          <a:ln>
            <a:noFill/>
          </a:ln>
        </p:spPr>
      </p:pic>
      <p:sp>
        <p:nvSpPr>
          <p:cNvPr id="748" name="Google Shape;748;p67"/>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Trabajo futuro</a:t>
            </a:r>
            <a:endParaRPr sz="4400">
              <a:solidFill>
                <a:schemeClr val="dk1"/>
              </a:solidFill>
              <a:latin typeface="Quattrocento Sans"/>
              <a:ea typeface="Quattrocento Sans"/>
              <a:cs typeface="Quattrocento Sans"/>
              <a:sym typeface="Quattrocento Sans"/>
            </a:endParaRPr>
          </a:p>
        </p:txBody>
      </p:sp>
      <p:sp>
        <p:nvSpPr>
          <p:cNvPr id="749" name="Google Shape;749;p67"/>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27</a:t>
            </a:fld>
            <a:endParaRPr sz="1200" b="0" i="0" u="none" strike="noStrike" cap="none">
              <a:solidFill>
                <a:srgbClr val="000000"/>
              </a:solidFill>
              <a:latin typeface="Calibri"/>
              <a:ea typeface="Calibri"/>
              <a:cs typeface="Calibri"/>
              <a:sym typeface="Calibri"/>
            </a:endParaRPr>
          </a:p>
        </p:txBody>
      </p:sp>
      <p:sp>
        <p:nvSpPr>
          <p:cNvPr id="752" name="Google Shape;752;p67"/>
          <p:cNvSpPr txBox="1"/>
          <p:nvPr/>
        </p:nvSpPr>
        <p:spPr>
          <a:xfrm>
            <a:off x="5446018" y="3777519"/>
            <a:ext cx="8333700" cy="9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 name="Imagen 1"/>
          <p:cNvPicPr>
            <a:picLocks noChangeAspect="1"/>
          </p:cNvPicPr>
          <p:nvPr/>
        </p:nvPicPr>
        <p:blipFill>
          <a:blip r:embed="rId5"/>
          <a:stretch>
            <a:fillRect/>
          </a:stretch>
        </p:blipFill>
        <p:spPr>
          <a:xfrm>
            <a:off x="224936" y="2603594"/>
            <a:ext cx="4776407" cy="2684087"/>
          </a:xfrm>
          <a:prstGeom prst="rect">
            <a:avLst/>
          </a:prstGeom>
        </p:spPr>
      </p:pic>
      <p:sp>
        <p:nvSpPr>
          <p:cNvPr id="14"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7"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pic>
        <p:nvPicPr>
          <p:cNvPr id="790" name="Google Shape;790;p70"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791" name="Google Shape;791;p70"/>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Preguntas</a:t>
            </a:r>
            <a:endParaRPr sz="4400">
              <a:solidFill>
                <a:schemeClr val="dk1"/>
              </a:solidFill>
              <a:latin typeface="Quattrocento Sans"/>
              <a:ea typeface="Quattrocento Sans"/>
              <a:cs typeface="Quattrocento Sans"/>
              <a:sym typeface="Quattrocento Sans"/>
            </a:endParaRPr>
          </a:p>
        </p:txBody>
      </p:sp>
      <p:sp>
        <p:nvSpPr>
          <p:cNvPr id="792" name="Google Shape;792;p70"/>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pic>
        <p:nvPicPr>
          <p:cNvPr id="2" name="Imagen 1"/>
          <p:cNvPicPr>
            <a:picLocks noChangeAspect="1"/>
          </p:cNvPicPr>
          <p:nvPr/>
        </p:nvPicPr>
        <p:blipFill>
          <a:blip r:embed="rId4"/>
          <a:stretch>
            <a:fillRect/>
          </a:stretch>
        </p:blipFill>
        <p:spPr>
          <a:xfrm>
            <a:off x="1330988" y="1870157"/>
            <a:ext cx="8658749" cy="3303676"/>
          </a:xfrm>
          <a:prstGeom prst="rect">
            <a:avLst/>
          </a:prstGeom>
        </p:spPr>
      </p:pic>
      <p:sp>
        <p:nvSpPr>
          <p:cNvPr id="3" name="Rectángulo 2"/>
          <p:cNvSpPr/>
          <p:nvPr/>
        </p:nvSpPr>
        <p:spPr>
          <a:xfrm>
            <a:off x="772886" y="5962930"/>
            <a:ext cx="6096000" cy="253916"/>
          </a:xfrm>
          <a:prstGeom prst="rect">
            <a:avLst/>
          </a:prstGeom>
        </p:spPr>
        <p:txBody>
          <a:bodyPr>
            <a:spAutoFit/>
          </a:bodyPr>
          <a:lstStyle/>
          <a:p>
            <a:r>
              <a:rPr lang="es-CO" sz="1050" dirty="0"/>
              <a:t>https://www.babygest.es/wp-content/uploads/2016/09/preguntas-sobre-su-origen.jpg</a:t>
            </a:r>
          </a:p>
        </p:txBody>
      </p:sp>
      <p:sp>
        <p:nvSpPr>
          <p:cNvPr id="12"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5"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71"/>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0" name="Google Shape;800;p71"/>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02" name="Google Shape;802;p71"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803" name="Google Shape;803;p71"/>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Bibliografía</a:t>
            </a:r>
            <a:endParaRPr sz="4400">
              <a:solidFill>
                <a:schemeClr val="dk1"/>
              </a:solidFill>
              <a:latin typeface="Quattrocento Sans"/>
              <a:ea typeface="Quattrocento Sans"/>
              <a:cs typeface="Quattrocento Sans"/>
              <a:sym typeface="Quattrocento Sans"/>
            </a:endParaRPr>
          </a:p>
        </p:txBody>
      </p:sp>
      <p:sp>
        <p:nvSpPr>
          <p:cNvPr id="804" name="Google Shape;804;p71"/>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29</a:t>
            </a:fld>
            <a:endParaRPr sz="1200" b="0" i="0" u="none" strike="noStrike" cap="none">
              <a:solidFill>
                <a:srgbClr val="000000"/>
              </a:solidFill>
              <a:latin typeface="Calibri"/>
              <a:ea typeface="Calibri"/>
              <a:cs typeface="Calibri"/>
              <a:sym typeface="Calibri"/>
            </a:endParaRPr>
          </a:p>
        </p:txBody>
      </p:sp>
      <p:sp>
        <p:nvSpPr>
          <p:cNvPr id="9"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2"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 name="Rectángulo 1"/>
          <p:cNvSpPr/>
          <p:nvPr/>
        </p:nvSpPr>
        <p:spPr>
          <a:xfrm>
            <a:off x="1077684" y="1259973"/>
            <a:ext cx="9710059" cy="5401479"/>
          </a:xfrm>
          <a:prstGeom prst="rect">
            <a:avLst/>
          </a:prstGeom>
        </p:spPr>
        <p:txBody>
          <a:bodyPr wrap="square">
            <a:spAutoFit/>
          </a:bodyPr>
          <a:lstStyle/>
          <a:p>
            <a:pPr algn="just">
              <a:lnSpc>
                <a:spcPct val="150000"/>
              </a:lnSpc>
              <a:spcBef>
                <a:spcPts val="600"/>
              </a:spcBef>
              <a:spcAft>
                <a:spcPts val="600"/>
              </a:spcAft>
            </a:pPr>
            <a:r>
              <a:rPr lang="es-CO" sz="1000" dirty="0">
                <a:latin typeface="Arial" panose="020B0604020202020204" pitchFamily="34" charset="0"/>
                <a:ea typeface="Quattrocento Sans" panose="020B0604020202020204" charset="0"/>
                <a:cs typeface="Quattrocento Sans" panose="020B0604020202020204" charset="0"/>
              </a:rPr>
              <a:t>[10] Carlos Arturo (2014,Septiembre 10). </a:t>
            </a:r>
            <a:r>
              <a:rPr lang="es-CO" sz="1000" dirty="0" err="1">
                <a:latin typeface="Arial" panose="020B0604020202020204" pitchFamily="34" charset="0"/>
                <a:ea typeface="Quattrocento Sans" panose="020B0604020202020204" charset="0"/>
                <a:cs typeface="Quattrocento Sans" panose="020B0604020202020204" charset="0"/>
              </a:rPr>
              <a:t>Falkon</a:t>
            </a:r>
            <a:r>
              <a:rPr lang="es-CO" sz="1000" dirty="0">
                <a:latin typeface="Arial" panose="020B0604020202020204" pitchFamily="34" charset="0"/>
                <a:ea typeface="Quattrocento Sans" panose="020B0604020202020204" charset="0"/>
                <a:cs typeface="Quattrocento Sans" panose="020B0604020202020204" charset="0"/>
              </a:rPr>
              <a:t> Master [online]. </a:t>
            </a:r>
            <a:r>
              <a:rPr lang="es-CO" sz="1000" dirty="0" err="1">
                <a:latin typeface="Arial" panose="020B0604020202020204" pitchFamily="34" charset="0"/>
                <a:ea typeface="Quattrocento Sans" panose="020B0604020202020204" charset="0"/>
                <a:cs typeface="Quattrocento Sans" panose="020B0604020202020204" charset="0"/>
              </a:rPr>
              <a:t>Available</a:t>
            </a:r>
            <a:r>
              <a:rPr lang="es-CO" sz="1000" dirty="0">
                <a:latin typeface="Arial" panose="020B0604020202020204" pitchFamily="34" charset="0"/>
                <a:ea typeface="Quattrocento Sans" panose="020B0604020202020204" charset="0"/>
                <a:cs typeface="Quattrocento Sans" panose="020B0604020202020204" charset="0"/>
              </a:rPr>
              <a:t>:</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u="sng" dirty="0">
                <a:latin typeface="Arial" panose="020B0604020202020204" pitchFamily="34" charset="0"/>
                <a:ea typeface="Quattrocento Sans" panose="020B0604020202020204" charset="0"/>
                <a:cs typeface="Quattrocento Sans" panose="020B0604020202020204" charset="0"/>
                <a:hlinkClick r:id="rId4"/>
              </a:rPr>
              <a:t>http://www.falconmasters.com/web-design/que-es-front-end-y-que-es-back-end</a:t>
            </a:r>
            <a:r>
              <a:rPr lang="es-CO" sz="1000" u="sng" dirty="0" smtClean="0">
                <a:latin typeface="Arial" panose="020B0604020202020204" pitchFamily="34" charset="0"/>
                <a:ea typeface="Quattrocento Sans" panose="020B0604020202020204" charset="0"/>
                <a:cs typeface="Quattrocento Sans" panose="020B0604020202020204" charset="0"/>
                <a:hlinkClick r:id="rId4"/>
              </a:rPr>
              <a:t>/</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dirty="0">
                <a:latin typeface="Arial" panose="020B0604020202020204" pitchFamily="34" charset="0"/>
                <a:ea typeface="Quattrocento Sans" panose="020B0604020202020204" charset="0"/>
                <a:cs typeface="Quattrocento Sans" panose="020B0604020202020204" charset="0"/>
              </a:rPr>
              <a:t>[11] Ingenio Virtual(2015,Agosto 27). Proyectos web [online]. </a:t>
            </a:r>
            <a:r>
              <a:rPr lang="es-CO" sz="1000" dirty="0" err="1">
                <a:latin typeface="Arial" panose="020B0604020202020204" pitchFamily="34" charset="0"/>
                <a:ea typeface="Quattrocento Sans" panose="020B0604020202020204" charset="0"/>
                <a:cs typeface="Quattrocento Sans" panose="020B0604020202020204" charset="0"/>
              </a:rPr>
              <a:t>Available</a:t>
            </a:r>
            <a:r>
              <a:rPr lang="es-CO" sz="1000" dirty="0">
                <a:latin typeface="Arial" panose="020B0604020202020204" pitchFamily="34" charset="0"/>
                <a:ea typeface="Quattrocento Sans" panose="020B0604020202020204" charset="0"/>
                <a:cs typeface="Quattrocento Sans" panose="020B0604020202020204" charset="0"/>
              </a:rPr>
              <a:t>:</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u="sng" dirty="0">
                <a:latin typeface="Arial" panose="020B0604020202020204" pitchFamily="34" charset="0"/>
                <a:ea typeface="Quattrocento Sans" panose="020B0604020202020204" charset="0"/>
                <a:cs typeface="Quattrocento Sans" panose="020B0604020202020204" charset="0"/>
                <a:hlinkClick r:id="rId5"/>
              </a:rPr>
              <a:t>http://www.ingeniovirtual.com/conceptos-basicos-sobre-tecnologias-de-desarrollo-web</a:t>
            </a:r>
            <a:r>
              <a:rPr lang="es-CO" sz="1000" u="sng" dirty="0" smtClean="0">
                <a:latin typeface="Arial" panose="020B0604020202020204" pitchFamily="34" charset="0"/>
                <a:ea typeface="Quattrocento Sans" panose="020B0604020202020204" charset="0"/>
                <a:cs typeface="Quattrocento Sans" panose="020B0604020202020204" charset="0"/>
                <a:hlinkClick r:id="rId5"/>
              </a:rPr>
              <a:t>/</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n-US" sz="1000" dirty="0">
                <a:latin typeface="Arial" panose="020B0604020202020204" pitchFamily="34" charset="0"/>
                <a:ea typeface="Quattrocento Sans" panose="020B0604020202020204" charset="0"/>
                <a:cs typeface="Quattrocento Sans" panose="020B0604020202020204" charset="0"/>
              </a:rPr>
              <a:t>[12] APIS(2016, </a:t>
            </a:r>
            <a:r>
              <a:rPr lang="en-US" sz="1000" dirty="0" err="1">
                <a:latin typeface="Arial" panose="020B0604020202020204" pitchFamily="34" charset="0"/>
                <a:ea typeface="Quattrocento Sans" panose="020B0604020202020204" charset="0"/>
                <a:cs typeface="Quattrocento Sans" panose="020B0604020202020204" charset="0"/>
              </a:rPr>
              <a:t>Marzo</a:t>
            </a:r>
            <a:r>
              <a:rPr lang="en-US" sz="1000" dirty="0">
                <a:latin typeface="Arial" panose="020B0604020202020204" pitchFamily="34" charset="0"/>
                <a:ea typeface="Quattrocento Sans" panose="020B0604020202020204" charset="0"/>
                <a:cs typeface="Quattrocento Sans" panose="020B0604020202020204" charset="0"/>
              </a:rPr>
              <a:t> 23). API REST [online]. Available: </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n-US" sz="1000" u="sng" dirty="0">
                <a:latin typeface="Arial" panose="020B0604020202020204" pitchFamily="34" charset="0"/>
                <a:ea typeface="Quattrocento Sans" panose="020B0604020202020204" charset="0"/>
                <a:cs typeface="Quattrocento Sans" panose="020B0604020202020204" charset="0"/>
                <a:hlinkClick r:id="rId6"/>
              </a:rPr>
              <a:t>https://</a:t>
            </a:r>
            <a:r>
              <a:rPr lang="en-US" sz="1000" u="sng" dirty="0" smtClean="0">
                <a:latin typeface="Arial" panose="020B0604020202020204" pitchFamily="34" charset="0"/>
                <a:ea typeface="Quattrocento Sans" panose="020B0604020202020204" charset="0"/>
                <a:cs typeface="Quattrocento Sans" panose="020B0604020202020204" charset="0"/>
                <a:hlinkClick r:id="rId6"/>
              </a:rPr>
              <a:t>bbvaopen4u.com/es/actualidad/api-rest-que-es-y-cuales-son-sus-ventajas-en-el-desarrollo-de-proyectos</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dirty="0">
                <a:latin typeface="Arial" panose="020B0604020202020204" pitchFamily="34" charset="0"/>
                <a:ea typeface="Quattrocento Sans" panose="020B0604020202020204" charset="0"/>
                <a:cs typeface="Quattrocento Sans" panose="020B0604020202020204" charset="0"/>
              </a:rPr>
              <a:t>[13] </a:t>
            </a:r>
            <a:r>
              <a:rPr lang="es-CO" sz="1000" dirty="0" err="1">
                <a:latin typeface="Arial" panose="020B0604020202020204" pitchFamily="34" charset="0"/>
                <a:ea typeface="Quattrocento Sans" panose="020B0604020202020204" charset="0"/>
                <a:cs typeface="Quattrocento Sans" panose="020B0604020202020204" charset="0"/>
              </a:rPr>
              <a:t>Noni</a:t>
            </a:r>
            <a:r>
              <a:rPr lang="es-CO" sz="1000" dirty="0">
                <a:latin typeface="Arial" panose="020B0604020202020204" pitchFamily="34" charset="0"/>
                <a:ea typeface="Quattrocento Sans" panose="020B0604020202020204" charset="0"/>
                <a:cs typeface="Quattrocento Sans" panose="020B0604020202020204" charset="0"/>
              </a:rPr>
              <a:t> </a:t>
            </a:r>
            <a:r>
              <a:rPr lang="es-CO" sz="1000" dirty="0" err="1">
                <a:latin typeface="Arial" panose="020B0604020202020204" pitchFamily="34" charset="0"/>
                <a:ea typeface="Quattrocento Sans" panose="020B0604020202020204" charset="0"/>
                <a:cs typeface="Quattrocento Sans" panose="020B0604020202020204" charset="0"/>
              </a:rPr>
              <a:t>Mokati</a:t>
            </a:r>
            <a:r>
              <a:rPr lang="es-CO" sz="1000" dirty="0">
                <a:latin typeface="Arial" panose="020B0604020202020204" pitchFamily="34" charset="0"/>
                <a:ea typeface="Quattrocento Sans" panose="020B0604020202020204" charset="0"/>
                <a:cs typeface="Quattrocento Sans" panose="020B0604020202020204" charset="0"/>
              </a:rPr>
              <a:t> (2015, Marzo 14). Sistema Para Robo de Menores[online]. </a:t>
            </a:r>
            <a:r>
              <a:rPr lang="es-CO" sz="1000" dirty="0" err="1">
                <a:latin typeface="Arial" panose="020B0604020202020204" pitchFamily="34" charset="0"/>
                <a:ea typeface="Quattrocento Sans" panose="020B0604020202020204" charset="0"/>
                <a:cs typeface="Quattrocento Sans" panose="020B0604020202020204" charset="0"/>
              </a:rPr>
              <a:t>Available</a:t>
            </a:r>
            <a:r>
              <a:rPr lang="es-CO" sz="1000" dirty="0">
                <a:latin typeface="Arial" panose="020B0604020202020204" pitchFamily="34" charset="0"/>
                <a:ea typeface="Quattrocento Sans" panose="020B0604020202020204" charset="0"/>
                <a:cs typeface="Quattrocento Sans" panose="020B0604020202020204" charset="0"/>
              </a:rPr>
              <a:t>:</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u="sng" dirty="0">
                <a:latin typeface="Arial" panose="020B0604020202020204" pitchFamily="34" charset="0"/>
                <a:ea typeface="Quattrocento Sans" panose="020B0604020202020204" charset="0"/>
                <a:cs typeface="Quattrocento Sans" panose="020B0604020202020204" charset="0"/>
                <a:hlinkClick r:id="rId7"/>
              </a:rPr>
              <a:t>https://</a:t>
            </a:r>
            <a:r>
              <a:rPr lang="es-CO" sz="1000" u="sng" dirty="0" smtClean="0">
                <a:latin typeface="Arial" panose="020B0604020202020204" pitchFamily="34" charset="0"/>
                <a:ea typeface="Quattrocento Sans" panose="020B0604020202020204" charset="0"/>
                <a:cs typeface="Quattrocento Sans" panose="020B0604020202020204" charset="0"/>
                <a:hlinkClick r:id="rId7"/>
              </a:rPr>
              <a:t>www.iol.co.za/news/hospital-installs-system-to-stop-baby-theft-1831978</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dirty="0">
                <a:latin typeface="Arial" panose="020B0604020202020204" pitchFamily="34" charset="0"/>
                <a:ea typeface="Quattrocento Sans" panose="020B0604020202020204" charset="0"/>
                <a:cs typeface="Quattrocento Sans" panose="020B0604020202020204" charset="0"/>
              </a:rPr>
              <a:t>[14] </a:t>
            </a:r>
            <a:r>
              <a:rPr lang="es-CO" sz="1000" dirty="0" err="1">
                <a:latin typeface="Arial" panose="020B0604020202020204" pitchFamily="34" charset="0"/>
                <a:ea typeface="Quattrocento Sans" panose="020B0604020202020204" charset="0"/>
                <a:cs typeface="Quattrocento Sans" panose="020B0604020202020204" charset="0"/>
              </a:rPr>
              <a:t>Centrak</a:t>
            </a:r>
            <a:r>
              <a:rPr lang="es-CO" sz="1000" dirty="0">
                <a:latin typeface="Arial" panose="020B0604020202020204" pitchFamily="34" charset="0"/>
                <a:ea typeface="Quattrocento Sans" panose="020B0604020202020204" charset="0"/>
                <a:cs typeface="Quattrocento Sans" panose="020B0604020202020204" charset="0"/>
              </a:rPr>
              <a:t>(2017, Agosto 8). Sistema de seguridad infantil con precisión[online]: </a:t>
            </a:r>
            <a:r>
              <a:rPr lang="es-CO" sz="1000" dirty="0" err="1">
                <a:latin typeface="Arial" panose="020B0604020202020204" pitchFamily="34" charset="0"/>
                <a:ea typeface="Quattrocento Sans" panose="020B0604020202020204" charset="0"/>
                <a:cs typeface="Quattrocento Sans" panose="020B0604020202020204" charset="0"/>
              </a:rPr>
              <a:t>Available</a:t>
            </a:r>
            <a:r>
              <a:rPr lang="es-CO" sz="1000" dirty="0">
                <a:latin typeface="Arial" panose="020B0604020202020204" pitchFamily="34" charset="0"/>
                <a:ea typeface="Quattrocento Sans" panose="020B0604020202020204" charset="0"/>
                <a:cs typeface="Quattrocento Sans" panose="020B0604020202020204" charset="0"/>
              </a:rPr>
              <a:t>: </a:t>
            </a:r>
            <a:r>
              <a:rPr lang="es-CO" sz="1000" u="sng" dirty="0">
                <a:latin typeface="Arial" panose="020B0604020202020204" pitchFamily="34" charset="0"/>
                <a:ea typeface="Quattrocento Sans" panose="020B0604020202020204" charset="0"/>
                <a:cs typeface="Quattrocento Sans" panose="020B0604020202020204" charset="0"/>
                <a:hlinkClick r:id="rId8"/>
              </a:rPr>
              <a:t>https://www.centrak.com/newbaby-infant-protection</a:t>
            </a:r>
            <a:r>
              <a:rPr lang="es-CO" sz="1000" u="sng" dirty="0" smtClean="0">
                <a:latin typeface="Arial" panose="020B0604020202020204" pitchFamily="34" charset="0"/>
                <a:ea typeface="Quattrocento Sans" panose="020B0604020202020204" charset="0"/>
                <a:cs typeface="Quattrocento Sans" panose="020B0604020202020204" charset="0"/>
                <a:hlinkClick r:id="rId8"/>
              </a:rPr>
              <a:t>/</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dirty="0">
                <a:latin typeface="Arial" panose="020B0604020202020204" pitchFamily="34" charset="0"/>
                <a:ea typeface="Quattrocento Sans" panose="020B0604020202020204" charset="0"/>
                <a:cs typeface="Quattrocento Sans" panose="020B0604020202020204" charset="0"/>
              </a:rPr>
              <a:t>[15] </a:t>
            </a:r>
            <a:r>
              <a:rPr lang="es-CO" sz="1000" dirty="0" err="1">
                <a:latin typeface="Arial" panose="020B0604020202020204" pitchFamily="34" charset="0"/>
                <a:ea typeface="Quattrocento Sans" panose="020B0604020202020204" charset="0"/>
                <a:cs typeface="Quattrocento Sans" panose="020B0604020202020204" charset="0"/>
              </a:rPr>
              <a:t>RobertoPonce</a:t>
            </a:r>
            <a:r>
              <a:rPr lang="es-CO" sz="1000" dirty="0">
                <a:latin typeface="Arial" panose="020B0604020202020204" pitchFamily="34" charset="0"/>
                <a:ea typeface="Quattrocento Sans" panose="020B0604020202020204" charset="0"/>
                <a:cs typeface="Quattrocento Sans" panose="020B0604020202020204" charset="0"/>
              </a:rPr>
              <a:t>( 2013, Enero 16) Brazalete Antirrobo para Niños [online]. </a:t>
            </a:r>
            <a:r>
              <a:rPr lang="es-CO" sz="1000" dirty="0" err="1">
                <a:latin typeface="Arial" panose="020B0604020202020204" pitchFamily="34" charset="0"/>
                <a:ea typeface="Quattrocento Sans" panose="020B0604020202020204" charset="0"/>
                <a:cs typeface="Quattrocento Sans" panose="020B0604020202020204" charset="0"/>
              </a:rPr>
              <a:t>Available:</a:t>
            </a:r>
            <a:r>
              <a:rPr lang="es-CO" sz="1000" u="sng" dirty="0" err="1">
                <a:latin typeface="Arial" panose="020B0604020202020204" pitchFamily="34" charset="0"/>
                <a:ea typeface="Quattrocento Sans" panose="020B0604020202020204" charset="0"/>
                <a:cs typeface="Quattrocento Sans" panose="020B0604020202020204" charset="0"/>
                <a:hlinkClick r:id="rId9"/>
              </a:rPr>
              <a:t>https</a:t>
            </a:r>
            <a:r>
              <a:rPr lang="es-CO" sz="1000" u="sng" dirty="0">
                <a:latin typeface="Arial" panose="020B0604020202020204" pitchFamily="34" charset="0"/>
                <a:ea typeface="Quattrocento Sans" panose="020B0604020202020204" charset="0"/>
                <a:cs typeface="Quattrocento Sans" panose="020B0604020202020204" charset="0"/>
                <a:hlinkClick r:id="rId9"/>
              </a:rPr>
              <a:t>://</a:t>
            </a:r>
            <a:r>
              <a:rPr lang="es-CO" sz="1000" u="sng" dirty="0" smtClean="0">
                <a:latin typeface="Arial" panose="020B0604020202020204" pitchFamily="34" charset="0"/>
                <a:ea typeface="Quattrocento Sans" panose="020B0604020202020204" charset="0"/>
                <a:cs typeface="Quattrocento Sans" panose="020B0604020202020204" charset="0"/>
                <a:hlinkClick r:id="rId9"/>
              </a:rPr>
              <a:t>www.proceso.com.mx/330793/mexicano-inventa-brazalete-antirrobo-para-ninos-2</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dirty="0" smtClean="0">
                <a:latin typeface="Arial" panose="020B0604020202020204" pitchFamily="34" charset="0"/>
                <a:ea typeface="Quattrocento Sans" panose="020B0604020202020204" charset="0"/>
                <a:cs typeface="Quattrocento Sans" panose="020B0604020202020204" charset="0"/>
              </a:rPr>
              <a:t>[16</a:t>
            </a:r>
            <a:r>
              <a:rPr lang="es-CO" sz="1000" dirty="0">
                <a:latin typeface="Arial" panose="020B0604020202020204" pitchFamily="34" charset="0"/>
                <a:ea typeface="Quattrocento Sans" panose="020B0604020202020204" charset="0"/>
                <a:cs typeface="Quattrocento Sans" panose="020B0604020202020204" charset="0"/>
              </a:rPr>
              <a:t>] Redacción el Tiempo (2014, 3 junio) Sistema Anti robo para bebes [online]</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n-US" sz="1000" dirty="0">
                <a:latin typeface="Arial" panose="020B0604020202020204" pitchFamily="34" charset="0"/>
                <a:ea typeface="Quattrocento Sans" panose="020B0604020202020204" charset="0"/>
                <a:cs typeface="Quattrocento Sans" panose="020B0604020202020204" charset="0"/>
              </a:rPr>
              <a:t>Available: </a:t>
            </a:r>
            <a:r>
              <a:rPr lang="en-US" sz="1000" u="sng" dirty="0">
                <a:latin typeface="Arial" panose="020B0604020202020204" pitchFamily="34" charset="0"/>
                <a:ea typeface="Quattrocento Sans" panose="020B0604020202020204" charset="0"/>
                <a:cs typeface="Quattrocento Sans" panose="020B0604020202020204" charset="0"/>
                <a:hlinkClick r:id="rId10"/>
              </a:rPr>
              <a:t>https://</a:t>
            </a:r>
            <a:r>
              <a:rPr lang="en-US" sz="1000" u="sng" dirty="0" smtClean="0">
                <a:latin typeface="Arial" panose="020B0604020202020204" pitchFamily="34" charset="0"/>
                <a:ea typeface="Quattrocento Sans" panose="020B0604020202020204" charset="0"/>
                <a:cs typeface="Quattrocento Sans" panose="020B0604020202020204" charset="0"/>
                <a:hlinkClick r:id="rId10"/>
              </a:rPr>
              <a:t>www.eltiempo.com/archivo/documento/MAM-308208</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n-US" sz="1000" dirty="0">
                <a:latin typeface="Arial" panose="020B0604020202020204" pitchFamily="34" charset="0"/>
                <a:ea typeface="Quattrocento Sans" panose="020B0604020202020204" charset="0"/>
                <a:cs typeface="Quattrocento Sans" panose="020B0604020202020204" charset="0"/>
              </a:rPr>
              <a:t>[17] Ann </a:t>
            </a:r>
            <a:r>
              <a:rPr lang="en-US" sz="1000" dirty="0" err="1">
                <a:latin typeface="Arial" panose="020B0604020202020204" pitchFamily="34" charset="0"/>
                <a:ea typeface="Quattrocento Sans" panose="020B0604020202020204" charset="0"/>
                <a:cs typeface="Quattrocento Sans" panose="020B0604020202020204" charset="0"/>
              </a:rPr>
              <a:t>Mapleridge</a:t>
            </a:r>
            <a:r>
              <a:rPr lang="en-US" sz="1000" dirty="0">
                <a:latin typeface="Arial" panose="020B0604020202020204" pitchFamily="34" charset="0"/>
                <a:ea typeface="Quattrocento Sans" panose="020B0604020202020204" charset="0"/>
                <a:cs typeface="Quattrocento Sans" panose="020B0604020202020204" charset="0"/>
              </a:rPr>
              <a:t> (2018; 2 </a:t>
            </a:r>
            <a:r>
              <a:rPr lang="en-US" sz="1000" dirty="0" err="1">
                <a:latin typeface="Arial" panose="020B0604020202020204" pitchFamily="34" charset="0"/>
                <a:ea typeface="Quattrocento Sans" panose="020B0604020202020204" charset="0"/>
                <a:cs typeface="Quattrocento Sans" panose="020B0604020202020204" charset="0"/>
              </a:rPr>
              <a:t>Enero</a:t>
            </a:r>
            <a:r>
              <a:rPr lang="en-US" sz="1000" dirty="0">
                <a:latin typeface="Arial" panose="020B0604020202020204" pitchFamily="34" charset="0"/>
                <a:ea typeface="Quattrocento Sans" panose="020B0604020202020204" charset="0"/>
                <a:cs typeface="Quattrocento Sans" panose="020B0604020202020204" charset="0"/>
              </a:rPr>
              <a:t>) </a:t>
            </a:r>
            <a:r>
              <a:rPr lang="en-US" sz="1000" dirty="0" err="1">
                <a:latin typeface="Arial" panose="020B0604020202020204" pitchFamily="34" charset="0"/>
                <a:ea typeface="Quattrocento Sans" panose="020B0604020202020204" charset="0"/>
                <a:cs typeface="Quattrocento Sans" panose="020B0604020202020204" charset="0"/>
              </a:rPr>
              <a:t>Caracteristicas</a:t>
            </a:r>
            <a:r>
              <a:rPr lang="en-US" sz="1000" dirty="0">
                <a:latin typeface="Arial" panose="020B0604020202020204" pitchFamily="34" charset="0"/>
                <a:ea typeface="Quattrocento Sans" panose="020B0604020202020204" charset="0"/>
                <a:cs typeface="Quattrocento Sans" panose="020B0604020202020204" charset="0"/>
              </a:rPr>
              <a:t> Bluetooth[online] Available:</a:t>
            </a:r>
            <a:endParaRPr lang="es-CO" sz="1000" dirty="0">
              <a:latin typeface="Quattrocento Sans" panose="020B0604020202020204" charset="0"/>
              <a:ea typeface="Quattrocento Sans" panose="020B0604020202020204" charset="0"/>
              <a:cs typeface="Quattrocento Sans" panose="020B0604020202020204" charset="0"/>
            </a:endParaRPr>
          </a:p>
          <a:p>
            <a:r>
              <a:rPr lang="en-US" sz="1000" u="sng" dirty="0">
                <a:solidFill>
                  <a:srgbClr val="0000FF"/>
                </a:solidFill>
                <a:latin typeface="Arial" panose="020B0604020202020204" pitchFamily="34" charset="0"/>
                <a:ea typeface="Quattrocento Sans" panose="020B0604020202020204" charset="0"/>
                <a:cs typeface="Quattrocento Sans" panose="020B0604020202020204" charset="0"/>
                <a:hlinkClick r:id="rId11"/>
              </a:rPr>
              <a:t>https://techlandia.com/caracteristicas-tecnologia-bluetooth-sobre_515340/jkk</a:t>
            </a:r>
            <a:endParaRPr lang="es-CO" sz="1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4" name="Google Shape;184;p27" descr="http://www.icesi.edu.co/imgs/contenido/png/logo_icesi.png"/>
          <p:cNvPicPr preferRelativeResize="0"/>
          <p:nvPr/>
        </p:nvPicPr>
        <p:blipFill rotWithShape="1">
          <a:blip r:embed="rId3">
            <a:alphaModFix/>
          </a:blip>
          <a:srcRect/>
          <a:stretch/>
        </p:blipFill>
        <p:spPr>
          <a:xfrm>
            <a:off x="9935308" y="143346"/>
            <a:ext cx="2118947" cy="663275"/>
          </a:xfrm>
          <a:prstGeom prst="rect">
            <a:avLst/>
          </a:prstGeom>
          <a:noFill/>
          <a:ln>
            <a:noFill/>
          </a:ln>
        </p:spPr>
      </p:pic>
      <p:sp>
        <p:nvSpPr>
          <p:cNvPr id="185" name="Google Shape;185;p27"/>
          <p:cNvSpPr txBox="1"/>
          <p:nvPr/>
        </p:nvSpPr>
        <p:spPr>
          <a:xfrm>
            <a:off x="0" y="188640"/>
            <a:ext cx="12192000" cy="56197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Quattrocento Sans"/>
              <a:buNone/>
            </a:pPr>
            <a:r>
              <a:rPr lang="es-CO" sz="4400" b="0" i="0" u="none" strike="noStrike" cap="none" dirty="0">
                <a:solidFill>
                  <a:schemeClr val="dk1"/>
                </a:solidFill>
                <a:latin typeface="+mn-lt"/>
                <a:ea typeface="Quattrocento Sans"/>
                <a:cs typeface="Quattrocento Sans"/>
                <a:sym typeface="Quattrocento Sans"/>
              </a:rPr>
              <a:t>Contexto</a:t>
            </a:r>
            <a:endParaRPr dirty="0">
              <a:latin typeface="+mn-lt"/>
            </a:endParaRPr>
          </a:p>
        </p:txBody>
      </p:sp>
      <p:sp>
        <p:nvSpPr>
          <p:cNvPr id="186" name="Google Shape;186;p27"/>
          <p:cNvSpPr txBox="1">
            <a:spLocks noGrp="1"/>
          </p:cNvSpPr>
          <p:nvPr>
            <p:ph type="sldNum" idx="12"/>
          </p:nvPr>
        </p:nvSpPr>
        <p:spPr>
          <a:xfrm>
            <a:off x="11660594" y="6303597"/>
            <a:ext cx="279359"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
        <p:nvSpPr>
          <p:cNvPr id="188" name="Google Shape;188;p27"/>
          <p:cNvSpPr txBox="1"/>
          <p:nvPr/>
        </p:nvSpPr>
        <p:spPr>
          <a:xfrm>
            <a:off x="139679" y="5639656"/>
            <a:ext cx="11660594" cy="540640"/>
          </a:xfrm>
          <a:prstGeom prst="rect">
            <a:avLst/>
          </a:prstGeom>
          <a:noFill/>
          <a:ln>
            <a:noFill/>
          </a:ln>
        </p:spPr>
        <p:txBody>
          <a:bodyPr spcFirstLastPara="1" wrap="square" lIns="91425" tIns="91425" rIns="91425" bIns="91425" anchor="t" anchorCtr="0">
            <a:noAutofit/>
          </a:bodyPr>
          <a:lstStyle/>
          <a:p>
            <a:pPr lvl="0">
              <a:buSzPts val="1000"/>
            </a:pPr>
            <a:r>
              <a:rPr lang="es-CO" sz="1000" b="0" i="0" u="sng" strike="noStrike" cap="none" dirty="0" smtClean="0">
                <a:solidFill>
                  <a:schemeClr val="hlink"/>
                </a:solidFill>
                <a:latin typeface="Calibri"/>
                <a:ea typeface="Calibri"/>
                <a:cs typeface="Calibri"/>
                <a:sym typeface="Calibri"/>
                <a:hlinkClick r:id="rId4"/>
              </a:rPr>
              <a:t>Imagen</a:t>
            </a:r>
            <a:r>
              <a:rPr lang="es-CO" sz="1000" u="sng" dirty="0" smtClean="0">
                <a:solidFill>
                  <a:schemeClr val="hlink"/>
                </a:solidFill>
                <a:latin typeface="Calibri"/>
                <a:ea typeface="Calibri"/>
                <a:cs typeface="Calibri"/>
                <a:sym typeface="Calibri"/>
                <a:hlinkClick r:id="rId4"/>
              </a:rPr>
              <a:t> </a:t>
            </a:r>
            <a:r>
              <a:rPr lang="es-CO" sz="1000" u="sng" dirty="0">
                <a:solidFill>
                  <a:schemeClr val="hlink"/>
                </a:solidFill>
                <a:latin typeface="Calibri"/>
                <a:ea typeface="Calibri"/>
                <a:cs typeface="Calibri"/>
                <a:sym typeface="Calibri"/>
                <a:hlinkClick r:id="rId4"/>
              </a:rPr>
              <a:t>tomada de http://diarioenfermero.es/wp-content/uploads/2014/09/oncologia_infantil.jpg</a:t>
            </a:r>
            <a:endParaRPr sz="1000" b="0" i="0" u="sng" strike="noStrike" cap="none" dirty="0">
              <a:solidFill>
                <a:schemeClr val="hlink"/>
              </a:solidFill>
              <a:latin typeface="Calibri"/>
              <a:ea typeface="Calibri"/>
              <a:cs typeface="Calibri"/>
              <a:sym typeface="Calibri"/>
              <a:hlinkClick r:id="rId4"/>
            </a:endParaRPr>
          </a:p>
        </p:txBody>
      </p:sp>
      <p:sp>
        <p:nvSpPr>
          <p:cNvPr id="189" name="Google Shape;189;p27"/>
          <p:cNvSpPr txBox="1"/>
          <p:nvPr/>
        </p:nvSpPr>
        <p:spPr>
          <a:xfrm>
            <a:off x="5566331" y="1289199"/>
            <a:ext cx="5645953" cy="3302326"/>
          </a:xfrm>
          <a:prstGeom prst="rect">
            <a:avLst/>
          </a:prstGeom>
          <a:noFill/>
          <a:ln>
            <a:noFill/>
          </a:ln>
        </p:spPr>
        <p:txBody>
          <a:bodyPr spcFirstLastPara="1" wrap="square" lIns="91425" tIns="91425" rIns="91425" bIns="91425" anchor="t" anchorCtr="0">
            <a:noAutofit/>
          </a:bodyPr>
          <a:lstStyle/>
          <a:p>
            <a:pPr lvl="0" algn="just">
              <a:lnSpc>
                <a:spcPct val="115000"/>
              </a:lnSpc>
            </a:pPr>
            <a:r>
              <a:rPr lang="es-CO" sz="2800" dirty="0" smtClean="0"/>
              <a:t>“El </a:t>
            </a:r>
            <a:r>
              <a:rPr lang="es-CO" sz="2800" dirty="0"/>
              <a:t>robo de un menor de edad representa una tragedia </a:t>
            </a:r>
            <a:r>
              <a:rPr lang="es-CO" sz="2800" dirty="0" smtClean="0"/>
              <a:t>para una familia </a:t>
            </a:r>
            <a:r>
              <a:rPr lang="es-CO" sz="2800" dirty="0"/>
              <a:t>involucrada, pero el impacto  puede ser aún más  devastador si este hecho se presenta en un </a:t>
            </a:r>
            <a:r>
              <a:rPr lang="es-CO" sz="2800" dirty="0" smtClean="0"/>
              <a:t>hospital”. </a:t>
            </a:r>
            <a:endParaRPr sz="2800" dirty="0"/>
          </a:p>
        </p:txBody>
      </p:sp>
      <p:sp>
        <p:nvSpPr>
          <p:cNvPr id="11" name="Google Shape;170;p26"/>
          <p:cNvSpPr/>
          <p:nvPr/>
        </p:nvSpPr>
        <p:spPr>
          <a:xfrm>
            <a:off x="7523287" y="727224"/>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71;p26"/>
          <p:cNvSpPr/>
          <p:nvPr/>
        </p:nvSpPr>
        <p:spPr>
          <a:xfrm>
            <a:off x="0" y="727224"/>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3" name="Google Shape;172;p26"/>
          <p:cNvSpPr/>
          <p:nvPr/>
        </p:nvSpPr>
        <p:spPr>
          <a:xfrm>
            <a:off x="4738256" y="727224"/>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Imagen 1"/>
          <p:cNvPicPr>
            <a:picLocks noChangeAspect="1"/>
          </p:cNvPicPr>
          <p:nvPr/>
        </p:nvPicPr>
        <p:blipFill>
          <a:blip r:embed="rId5"/>
          <a:stretch>
            <a:fillRect/>
          </a:stretch>
        </p:blipFill>
        <p:spPr>
          <a:xfrm>
            <a:off x="431836" y="1289199"/>
            <a:ext cx="4749764" cy="435251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7" name="Google Shape;197;p28" descr="http://www.icesi.edu.co/imgs/contenido/png/logo_icesi.png"/>
          <p:cNvPicPr preferRelativeResize="0"/>
          <p:nvPr/>
        </p:nvPicPr>
        <p:blipFill rotWithShape="1">
          <a:blip r:embed="rId3">
            <a:alphaModFix/>
          </a:blip>
          <a:srcRect/>
          <a:stretch/>
        </p:blipFill>
        <p:spPr>
          <a:xfrm>
            <a:off x="9935308" y="143346"/>
            <a:ext cx="2118947" cy="663275"/>
          </a:xfrm>
          <a:prstGeom prst="rect">
            <a:avLst/>
          </a:prstGeom>
          <a:noFill/>
          <a:ln>
            <a:noFill/>
          </a:ln>
        </p:spPr>
      </p:pic>
      <p:sp>
        <p:nvSpPr>
          <p:cNvPr id="198" name="Google Shape;198;p28"/>
          <p:cNvSpPr txBox="1"/>
          <p:nvPr/>
        </p:nvSpPr>
        <p:spPr>
          <a:xfrm>
            <a:off x="0" y="188640"/>
            <a:ext cx="12192000" cy="56197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Quattrocento Sans"/>
              <a:buNone/>
            </a:pPr>
            <a:r>
              <a:rPr lang="es-CO" sz="4400" b="0" i="0" u="none" strike="noStrike" cap="none">
                <a:solidFill>
                  <a:schemeClr val="dk1"/>
                </a:solidFill>
                <a:latin typeface="Quattrocento Sans"/>
                <a:ea typeface="Quattrocento Sans"/>
                <a:cs typeface="Quattrocento Sans"/>
                <a:sym typeface="Quattrocento Sans"/>
              </a:rPr>
              <a:t>Contexto</a:t>
            </a:r>
            <a:endParaRPr/>
          </a:p>
        </p:txBody>
      </p:sp>
      <p:sp>
        <p:nvSpPr>
          <p:cNvPr id="199" name="Google Shape;199;p28"/>
          <p:cNvSpPr txBox="1">
            <a:spLocks noGrp="1"/>
          </p:cNvSpPr>
          <p:nvPr>
            <p:ph type="sldNum" idx="12"/>
          </p:nvPr>
        </p:nvSpPr>
        <p:spPr>
          <a:xfrm>
            <a:off x="11660594" y="6303597"/>
            <a:ext cx="279359"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
        <p:nvSpPr>
          <p:cNvPr id="12"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4"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Imagen 1"/>
          <p:cNvPicPr>
            <a:picLocks noChangeAspect="1"/>
          </p:cNvPicPr>
          <p:nvPr/>
        </p:nvPicPr>
        <p:blipFill>
          <a:blip r:embed="rId4"/>
          <a:stretch>
            <a:fillRect/>
          </a:stretch>
        </p:blipFill>
        <p:spPr>
          <a:xfrm>
            <a:off x="144484" y="1326679"/>
            <a:ext cx="4013860" cy="3800492"/>
          </a:xfrm>
          <a:prstGeom prst="rect">
            <a:avLst/>
          </a:prstGeom>
        </p:spPr>
      </p:pic>
      <p:sp>
        <p:nvSpPr>
          <p:cNvPr id="3" name="Rectángulo 2"/>
          <p:cNvSpPr/>
          <p:nvPr/>
        </p:nvSpPr>
        <p:spPr>
          <a:xfrm>
            <a:off x="4324598" y="1425143"/>
            <a:ext cx="7227139" cy="2308324"/>
          </a:xfrm>
          <a:prstGeom prst="rect">
            <a:avLst/>
          </a:prstGeom>
        </p:spPr>
        <p:txBody>
          <a:bodyPr wrap="square">
            <a:spAutoFit/>
          </a:bodyPr>
          <a:lstStyle/>
          <a:p>
            <a:pPr algn="just"/>
            <a:r>
              <a:rPr lang="es-CO" sz="2400" dirty="0"/>
              <a:t>Centro Nacional para Niños Desaparecidos y </a:t>
            </a:r>
            <a:r>
              <a:rPr lang="es-CO" sz="2400" dirty="0" smtClean="0"/>
              <a:t>Explotado, manifiesta que entre </a:t>
            </a:r>
            <a:r>
              <a:rPr lang="es-CO" sz="2400" dirty="0" smtClean="0">
                <a:latin typeface="Arial" panose="020B0604020202020204" pitchFamily="34" charset="0"/>
                <a:ea typeface="Quattrocento Sans" panose="020B0604020202020204" charset="0"/>
              </a:rPr>
              <a:t>1983 y 1991, 69 menores fueron </a:t>
            </a:r>
            <a:r>
              <a:rPr lang="es-CO" sz="2400" b="1" dirty="0" smtClean="0">
                <a:latin typeface="Arial" panose="020B0604020202020204" pitchFamily="34" charset="0"/>
                <a:ea typeface="Quattrocento Sans" panose="020B0604020202020204" charset="0"/>
              </a:rPr>
              <a:t>literalmente robados </a:t>
            </a:r>
            <a:r>
              <a:rPr lang="es-CO" sz="2400" dirty="0" smtClean="0">
                <a:latin typeface="Arial" panose="020B0604020202020204" pitchFamily="34" charset="0"/>
                <a:ea typeface="Quattrocento Sans" panose="020B0604020202020204" charset="0"/>
              </a:rPr>
              <a:t>de los hospitales por extraños a las familias. Si bien más del </a:t>
            </a:r>
            <a:r>
              <a:rPr lang="es-CO" sz="2400" b="1" dirty="0" smtClean="0">
                <a:latin typeface="Arial" panose="020B0604020202020204" pitchFamily="34" charset="0"/>
                <a:ea typeface="Quattrocento Sans" panose="020B0604020202020204" charset="0"/>
              </a:rPr>
              <a:t>90% de estos menores fueron localizados</a:t>
            </a:r>
            <a:r>
              <a:rPr lang="es-CO" sz="2400" dirty="0" smtClean="0">
                <a:latin typeface="Arial" panose="020B0604020202020204" pitchFamily="34" charset="0"/>
                <a:ea typeface="Quattrocento Sans" panose="020B0604020202020204" charset="0"/>
              </a:rPr>
              <a:t> y devueltos a sus padres sin daños[3]</a:t>
            </a:r>
            <a:endParaRPr lang="es-CO" sz="2400" dirty="0"/>
          </a:p>
        </p:txBody>
      </p:sp>
      <p:sp>
        <p:nvSpPr>
          <p:cNvPr id="5" name="Rectángulo 4"/>
          <p:cNvSpPr/>
          <p:nvPr/>
        </p:nvSpPr>
        <p:spPr>
          <a:xfrm>
            <a:off x="4324598" y="4124198"/>
            <a:ext cx="7335996" cy="1200329"/>
          </a:xfrm>
          <a:prstGeom prst="rect">
            <a:avLst/>
          </a:prstGeom>
        </p:spPr>
        <p:txBody>
          <a:bodyPr wrap="square">
            <a:spAutoFit/>
          </a:bodyPr>
          <a:lstStyle/>
          <a:p>
            <a:pPr algn="just"/>
            <a:r>
              <a:rPr lang="es-CO" sz="2400" dirty="0" smtClean="0"/>
              <a:t>La estadísticas demuestran </a:t>
            </a:r>
            <a:r>
              <a:rPr lang="es-CO" sz="2400" dirty="0"/>
              <a:t>que estos robos se pueden producir tanto en grandes hospitales urbanos como en pequeños centros rurales [3].</a:t>
            </a:r>
            <a:endParaRPr lang="es-CO" sz="2400" dirty="0"/>
          </a:p>
        </p:txBody>
      </p:sp>
      <p:sp>
        <p:nvSpPr>
          <p:cNvPr id="6" name="Rectángulo 5"/>
          <p:cNvSpPr/>
          <p:nvPr/>
        </p:nvSpPr>
        <p:spPr>
          <a:xfrm>
            <a:off x="144484" y="6253199"/>
            <a:ext cx="8534400" cy="346249"/>
          </a:xfrm>
          <a:prstGeom prst="rect">
            <a:avLst/>
          </a:prstGeom>
        </p:spPr>
        <p:txBody>
          <a:bodyPr wrap="square">
            <a:spAutoFit/>
          </a:bodyPr>
          <a:lstStyle/>
          <a:p>
            <a:pPr marL="406400" indent="-406400" algn="just">
              <a:lnSpc>
                <a:spcPct val="150000"/>
              </a:lnSpc>
              <a:spcBef>
                <a:spcPts val="600"/>
              </a:spcBef>
              <a:spcAft>
                <a:spcPts val="600"/>
              </a:spcAft>
            </a:pPr>
            <a:r>
              <a:rPr lang="es-CO" sz="1100" dirty="0">
                <a:latin typeface="Arial" panose="020B0604020202020204" pitchFamily="34" charset="0"/>
                <a:ea typeface="Quattrocento Sans" panose="020B0604020202020204" charset="0"/>
                <a:cs typeface="Quattrocento Sans" panose="020B0604020202020204" charset="0"/>
              </a:rPr>
              <a:t>[3]	M. Infantiles, “Prevención de Robos de recién nacidos y niños en unidades,” pp. 1–18, 2007.</a:t>
            </a:r>
            <a:endParaRPr lang="es-CO" sz="1100" dirty="0">
              <a:latin typeface="Quattrocento Sans" panose="020B0604020202020204" charset="0"/>
              <a:ea typeface="Quattrocento Sans" panose="020B0604020202020204" charset="0"/>
              <a:cs typeface="Quattrocento Sans" panose="020B0604020202020204" charset="0"/>
            </a:endParaRPr>
          </a:p>
        </p:txBody>
      </p:sp>
      <p:sp>
        <p:nvSpPr>
          <p:cNvPr id="7" name="Rectángulo 6"/>
          <p:cNvSpPr/>
          <p:nvPr/>
        </p:nvSpPr>
        <p:spPr>
          <a:xfrm>
            <a:off x="100941" y="5166965"/>
            <a:ext cx="3883230" cy="430887"/>
          </a:xfrm>
          <a:prstGeom prst="rect">
            <a:avLst/>
          </a:prstGeom>
        </p:spPr>
        <p:txBody>
          <a:bodyPr wrap="square">
            <a:spAutoFit/>
          </a:bodyPr>
          <a:lstStyle/>
          <a:p>
            <a:r>
              <a:rPr lang="es-CO" sz="1100" dirty="0"/>
              <a:t>https://www.mateobuenoabogado.com/wp-content/uploads/2017/01/Secuestro-Menores-01.jpg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4" name="Google Shape;224;p30"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225" name="Google Shape;225;p30"/>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Quattrocento Sans"/>
              <a:buNone/>
            </a:pPr>
            <a:r>
              <a:rPr lang="es-CO" sz="4400">
                <a:solidFill>
                  <a:schemeClr val="dk1"/>
                </a:solidFill>
                <a:latin typeface="Quattrocento Sans"/>
                <a:ea typeface="Quattrocento Sans"/>
                <a:cs typeface="Quattrocento Sans"/>
                <a:sym typeface="Quattrocento Sans"/>
              </a:rPr>
              <a:t>Problema</a:t>
            </a:r>
            <a:endParaRPr/>
          </a:p>
        </p:txBody>
      </p:sp>
      <p:sp>
        <p:nvSpPr>
          <p:cNvPr id="226" name="Google Shape;226;p30"/>
          <p:cNvSpPr txBox="1">
            <a:spLocks noGrp="1"/>
          </p:cNvSpPr>
          <p:nvPr>
            <p:ph type="sldNum" idx="12"/>
          </p:nvPr>
        </p:nvSpPr>
        <p:spPr>
          <a:xfrm>
            <a:off x="11660594" y="6303597"/>
            <a:ext cx="2793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
        <p:nvSpPr>
          <p:cNvPr id="14"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6"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 name="Rectángulo 1"/>
          <p:cNvSpPr/>
          <p:nvPr/>
        </p:nvSpPr>
        <p:spPr>
          <a:xfrm>
            <a:off x="816637" y="1539247"/>
            <a:ext cx="10221477" cy="2308324"/>
          </a:xfrm>
          <a:prstGeom prst="rect">
            <a:avLst/>
          </a:prstGeom>
        </p:spPr>
        <p:txBody>
          <a:bodyPr wrap="square">
            <a:spAutoFit/>
          </a:bodyPr>
          <a:lstStyle/>
          <a:p>
            <a:pPr algn="just"/>
            <a:r>
              <a:rPr lang="es-CO" sz="2400" dirty="0">
                <a:latin typeface="Arial" panose="020B0604020202020204" pitchFamily="34" charset="0"/>
                <a:ea typeface="Quattrocento Sans" panose="020B0604020202020204" charset="0"/>
              </a:rPr>
              <a:t>En la Fundación Valle de Lili no se cuenta con un proceso adecuado para el control de acceso  de usuarios acompañados con menores de edad, ya que este proceso se realiza de forma manual </a:t>
            </a:r>
            <a:r>
              <a:rPr lang="es-CO" sz="2400" dirty="0" smtClean="0">
                <a:latin typeface="Arial" panose="020B0604020202020204" pitchFamily="34" charset="0"/>
                <a:ea typeface="Quattrocento Sans" panose="020B0604020202020204" charset="0"/>
              </a:rPr>
              <a:t>y no permite estar al tanto de la seguridad del  menor dentro de la institución, como peor  consecuencia, pueden presentarse secuestros asociados al menor de edad.</a:t>
            </a:r>
            <a:endParaRPr lang="es-CO" sz="2400" dirty="0"/>
          </a:p>
        </p:txBody>
      </p:sp>
      <p:pic>
        <p:nvPicPr>
          <p:cNvPr id="4" name="Imagen 3"/>
          <p:cNvPicPr>
            <a:picLocks noChangeAspect="1"/>
          </p:cNvPicPr>
          <p:nvPr/>
        </p:nvPicPr>
        <p:blipFill>
          <a:blip r:embed="rId4"/>
          <a:stretch>
            <a:fillRect/>
          </a:stretch>
        </p:blipFill>
        <p:spPr>
          <a:xfrm>
            <a:off x="3636549" y="3847571"/>
            <a:ext cx="3976434" cy="2042160"/>
          </a:xfrm>
          <a:prstGeom prst="rect">
            <a:avLst/>
          </a:prstGeom>
        </p:spPr>
      </p:pic>
      <p:sp>
        <p:nvSpPr>
          <p:cNvPr id="5" name="Rectángulo 4"/>
          <p:cNvSpPr/>
          <p:nvPr/>
        </p:nvSpPr>
        <p:spPr>
          <a:xfrm>
            <a:off x="3523824" y="5932945"/>
            <a:ext cx="6096000" cy="338554"/>
          </a:xfrm>
          <a:prstGeom prst="rect">
            <a:avLst/>
          </a:prstGeom>
        </p:spPr>
        <p:txBody>
          <a:bodyPr>
            <a:spAutoFit/>
          </a:bodyPr>
          <a:lstStyle/>
          <a:p>
            <a:r>
              <a:rPr lang="es-CO" sz="800" dirty="0" smtClean="0"/>
              <a:t>Imagen tomada de: http</a:t>
            </a:r>
            <a:r>
              <a:rPr lang="es-CO" sz="800" dirty="0"/>
              <a:t>://3.bp.blogspot.com/-ThWdQCMhVeA/UKFc8kvzCUI/AAAAAAAAC54/uFKHpL3eEXA/s1600/Fotolia_18344221_Subscription_L.jpg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3" name="Google Shape;253;p32"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254" name="Google Shape;254;p32"/>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a:solidFill>
                  <a:schemeClr val="dk1"/>
                </a:solidFill>
                <a:latin typeface="Quattrocento Sans"/>
                <a:ea typeface="Quattrocento Sans"/>
                <a:cs typeface="Quattrocento Sans"/>
                <a:sym typeface="Quattrocento Sans"/>
              </a:rPr>
              <a:t>Objetivo general</a:t>
            </a:r>
            <a:endParaRPr sz="4400">
              <a:solidFill>
                <a:schemeClr val="dk1"/>
              </a:solidFill>
              <a:latin typeface="Quattrocento Sans"/>
              <a:ea typeface="Quattrocento Sans"/>
              <a:cs typeface="Quattrocento Sans"/>
              <a:sym typeface="Quattrocento Sans"/>
            </a:endParaRPr>
          </a:p>
        </p:txBody>
      </p:sp>
      <p:sp>
        <p:nvSpPr>
          <p:cNvPr id="255" name="Google Shape;255;p32"/>
          <p:cNvSpPr txBox="1">
            <a:spLocks noGrp="1"/>
          </p:cNvSpPr>
          <p:nvPr>
            <p:ph type="sldNum" idx="12"/>
          </p:nvPr>
        </p:nvSpPr>
        <p:spPr>
          <a:xfrm>
            <a:off x="11660594" y="6303597"/>
            <a:ext cx="2793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
        <p:nvSpPr>
          <p:cNvPr id="257" name="Google Shape;257;p32"/>
          <p:cNvSpPr/>
          <p:nvPr/>
        </p:nvSpPr>
        <p:spPr>
          <a:xfrm>
            <a:off x="4155950" y="2205450"/>
            <a:ext cx="7694400" cy="2599500"/>
          </a:xfrm>
          <a:prstGeom prst="rect">
            <a:avLst/>
          </a:prstGeom>
          <a:noFill/>
          <a:ln>
            <a:noFill/>
          </a:ln>
        </p:spPr>
        <p:txBody>
          <a:bodyPr spcFirstLastPara="1" wrap="square" lIns="91425" tIns="45700" rIns="91425" bIns="45700" anchor="t" anchorCtr="0">
            <a:noAutofit/>
          </a:bodyPr>
          <a:lstStyle/>
          <a:p>
            <a:pPr algn="just"/>
            <a:r>
              <a:rPr lang="es-CO" sz="2400" dirty="0"/>
              <a:t>Desarrollar y validar un sistema de tecnología de información (TI), que contribuya al mejoramiento de la seguridad en el control de acceso de usuarios acompañados con menores de edad en la  Fundación Valle del Lili.</a:t>
            </a:r>
          </a:p>
        </p:txBody>
      </p:sp>
      <p:pic>
        <p:nvPicPr>
          <p:cNvPr id="258" name="Google Shape;258;p32"/>
          <p:cNvPicPr preferRelativeResize="0"/>
          <p:nvPr/>
        </p:nvPicPr>
        <p:blipFill>
          <a:blip r:embed="rId4">
            <a:alphaModFix/>
          </a:blip>
          <a:stretch>
            <a:fillRect/>
          </a:stretch>
        </p:blipFill>
        <p:spPr>
          <a:xfrm>
            <a:off x="1056150" y="1855275"/>
            <a:ext cx="2857500" cy="2838450"/>
          </a:xfrm>
          <a:prstGeom prst="rect">
            <a:avLst/>
          </a:prstGeom>
          <a:noFill/>
          <a:ln>
            <a:noFill/>
          </a:ln>
        </p:spPr>
      </p:pic>
      <p:sp>
        <p:nvSpPr>
          <p:cNvPr id="11"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3"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3"/>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4" name="Google Shape;264;p33"/>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5" name="Google Shape;265;p33"/>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66" name="Google Shape;266;p33"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267" name="Google Shape;267;p33"/>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a:solidFill>
                  <a:schemeClr val="dk1"/>
                </a:solidFill>
                <a:latin typeface="Quattrocento Sans"/>
                <a:ea typeface="Quattrocento Sans"/>
                <a:cs typeface="Quattrocento Sans"/>
                <a:sym typeface="Quattrocento Sans"/>
              </a:rPr>
              <a:t>Objetivos específicos</a:t>
            </a:r>
            <a:endParaRPr sz="4400">
              <a:solidFill>
                <a:schemeClr val="dk1"/>
              </a:solidFill>
              <a:latin typeface="Quattrocento Sans"/>
              <a:ea typeface="Quattrocento Sans"/>
              <a:cs typeface="Quattrocento Sans"/>
              <a:sym typeface="Quattrocento Sans"/>
            </a:endParaRPr>
          </a:p>
        </p:txBody>
      </p:sp>
      <p:sp>
        <p:nvSpPr>
          <p:cNvPr id="268" name="Google Shape;268;p33"/>
          <p:cNvSpPr txBox="1">
            <a:spLocks noGrp="1"/>
          </p:cNvSpPr>
          <p:nvPr>
            <p:ph type="sldNum" idx="12"/>
          </p:nvPr>
        </p:nvSpPr>
        <p:spPr>
          <a:xfrm>
            <a:off x="11660594" y="6303597"/>
            <a:ext cx="2793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7</a:t>
            </a:fld>
            <a:endParaRPr sz="1200" b="0" i="0" u="none" strike="noStrike" cap="none">
              <a:solidFill>
                <a:srgbClr val="000000"/>
              </a:solidFill>
              <a:latin typeface="Calibri"/>
              <a:ea typeface="Calibri"/>
              <a:cs typeface="Calibri"/>
              <a:sym typeface="Calibri"/>
            </a:endParaRPr>
          </a:p>
        </p:txBody>
      </p:sp>
      <p:sp>
        <p:nvSpPr>
          <p:cNvPr id="269" name="Google Shape;269;p33"/>
          <p:cNvSpPr txBox="1"/>
          <p:nvPr/>
        </p:nvSpPr>
        <p:spPr>
          <a:xfrm>
            <a:off x="0" y="6293451"/>
            <a:ext cx="11660700" cy="5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000"/>
              <a:buFont typeface="Calibri"/>
              <a:buNone/>
            </a:pPr>
            <a:r>
              <a:rPr lang="es-CO" sz="1000" b="0" i="0" u="none" strike="noStrike" cap="none">
                <a:solidFill>
                  <a:schemeClr val="dk1"/>
                </a:solidFill>
                <a:latin typeface="Calibri"/>
                <a:ea typeface="Calibri"/>
                <a:cs typeface="Calibri"/>
                <a:sym typeface="Calibri"/>
              </a:rPr>
              <a:t>Fuentes: </a:t>
            </a:r>
            <a:r>
              <a:rPr lang="es-CO" sz="1000" u="sng">
                <a:solidFill>
                  <a:schemeClr val="hlink"/>
                </a:solidFill>
                <a:latin typeface="Calibri"/>
                <a:ea typeface="Calibri"/>
                <a:cs typeface="Calibri"/>
                <a:sym typeface="Calibri"/>
                <a:hlinkClick r:id="rId4"/>
              </a:rPr>
              <a:t>https://www.psychologytoday.com/blog/how-do-life/201407/objetives</a:t>
            </a:r>
            <a:r>
              <a:rPr lang="es-CO" sz="1000">
                <a:solidFill>
                  <a:schemeClr val="dk1"/>
                </a:solidFill>
                <a:latin typeface="Calibri"/>
                <a:ea typeface="Calibri"/>
                <a:cs typeface="Calibri"/>
                <a:sym typeface="Calibri"/>
              </a:rPr>
              <a:t> </a:t>
            </a:r>
            <a:endParaRPr sz="1000">
              <a:solidFill>
                <a:schemeClr val="dk1"/>
              </a:solidFill>
              <a:uFill>
                <a:noFill/>
              </a:uFill>
              <a:latin typeface="Calibri"/>
              <a:ea typeface="Calibri"/>
              <a:cs typeface="Calibri"/>
              <a:sym typeface="Calibri"/>
              <a:hlinkClick r:id="rId5"/>
            </a:endParaRPr>
          </a:p>
        </p:txBody>
      </p:sp>
      <p:sp>
        <p:nvSpPr>
          <p:cNvPr id="270" name="Google Shape;270;p33"/>
          <p:cNvSpPr/>
          <p:nvPr/>
        </p:nvSpPr>
        <p:spPr>
          <a:xfrm>
            <a:off x="283150" y="1592670"/>
            <a:ext cx="8219400" cy="4145637"/>
          </a:xfrm>
          <a:prstGeom prst="rect">
            <a:avLst/>
          </a:prstGeom>
          <a:noFill/>
          <a:ln>
            <a:noFill/>
          </a:ln>
        </p:spPr>
        <p:txBody>
          <a:bodyPr spcFirstLastPara="1" wrap="square" lIns="91425" tIns="45700" rIns="91425" bIns="45700" anchor="t" anchorCtr="0">
            <a:noAutofit/>
          </a:bodyPr>
          <a:lstStyle/>
          <a:p>
            <a:pPr marL="342900" lvl="0" indent="-342900">
              <a:buFont typeface="+mj-lt"/>
              <a:buAutoNum type="arabicPeriod"/>
            </a:pPr>
            <a:r>
              <a:rPr lang="es-CO" sz="1800" dirty="0"/>
              <a:t>Identificar y caracterizar las actividades relacionadas con los procesos de control de acceso a los usuarios acompañados con un menor de edad</a:t>
            </a:r>
            <a:r>
              <a:rPr lang="es-CO" sz="1800" dirty="0" smtClean="0"/>
              <a:t>.</a:t>
            </a:r>
          </a:p>
          <a:p>
            <a:pPr marL="342900" lvl="0" indent="-342900">
              <a:buFont typeface="+mj-lt"/>
              <a:buAutoNum type="arabicPeriod"/>
            </a:pPr>
            <a:endParaRPr lang="es-CO" sz="1800" dirty="0"/>
          </a:p>
          <a:p>
            <a:pPr marL="342900" lvl="0" indent="-342900">
              <a:buFont typeface="+mj-lt"/>
              <a:buAutoNum type="arabicPeriod"/>
            </a:pPr>
            <a:r>
              <a:rPr lang="es-CO" sz="1800" dirty="0"/>
              <a:t>Modelar el proceso de acceso de los usuarios, para llevar acabo un control de acceso más seguro</a:t>
            </a:r>
            <a:r>
              <a:rPr lang="es-CO" sz="1800" dirty="0" smtClean="0"/>
              <a:t>.</a:t>
            </a:r>
          </a:p>
          <a:p>
            <a:pPr marL="342900" lvl="0" indent="-342900">
              <a:buFont typeface="+mj-lt"/>
              <a:buAutoNum type="arabicPeriod"/>
            </a:pPr>
            <a:endParaRPr lang="es-CO" sz="1800" dirty="0"/>
          </a:p>
          <a:p>
            <a:pPr marL="342900" lvl="0" indent="-342900">
              <a:buFont typeface="+mj-lt"/>
              <a:buAutoNum type="arabicPeriod"/>
            </a:pPr>
            <a:r>
              <a:rPr lang="es-CO" sz="1800" dirty="0"/>
              <a:t>Implementar un módulo de alerta, que permita notificar que un menor de edad se encuentra en </a:t>
            </a:r>
            <a:r>
              <a:rPr lang="es-CO" sz="1800" dirty="0" smtClean="0"/>
              <a:t>riesgo</a:t>
            </a:r>
          </a:p>
          <a:p>
            <a:pPr marL="342900" lvl="0" indent="-342900">
              <a:buFont typeface="+mj-lt"/>
              <a:buAutoNum type="arabicPeriod"/>
            </a:pPr>
            <a:endParaRPr lang="es-CO" sz="1800" dirty="0"/>
          </a:p>
          <a:p>
            <a:pPr marL="342900" lvl="0" indent="-342900">
              <a:buFont typeface="+mj-lt"/>
              <a:buAutoNum type="arabicPeriod"/>
            </a:pPr>
            <a:r>
              <a:rPr lang="es-CO" sz="1800" dirty="0"/>
              <a:t>Desarrollar la implementación del sistema en una aplicación web, que permita administrar la supervisión y monitoreo del control de acceso de los usuarios</a:t>
            </a:r>
            <a:r>
              <a:rPr lang="es-CO" sz="1800" dirty="0" smtClean="0"/>
              <a:t>.</a:t>
            </a:r>
          </a:p>
          <a:p>
            <a:pPr marL="342900" lvl="0" indent="-342900">
              <a:buFont typeface="+mj-lt"/>
              <a:buAutoNum type="arabicPeriod"/>
            </a:pPr>
            <a:endParaRPr lang="es-CO" sz="1800" dirty="0"/>
          </a:p>
          <a:p>
            <a:pPr marL="342900" lvl="0" indent="-342900">
              <a:buFont typeface="+mj-lt"/>
              <a:buAutoNum type="arabicPeriod"/>
            </a:pPr>
            <a:r>
              <a:rPr lang="es-CO" sz="1800" dirty="0"/>
              <a:t>Validar las funcionalidades del sistema TI en la  FVL</a:t>
            </a:r>
          </a:p>
        </p:txBody>
      </p:sp>
      <p:pic>
        <p:nvPicPr>
          <p:cNvPr id="271" name="Google Shape;271;p33" descr="https://static.turbosquid.com/Preview/2014/07/09__05_35_10/fre_6.jpgfeda2cb7-9a95-4802-baaf-cedcf83a4a76Original.jpg"/>
          <p:cNvPicPr preferRelativeResize="0"/>
          <p:nvPr/>
        </p:nvPicPr>
        <p:blipFill rotWithShape="1">
          <a:blip r:embed="rId6">
            <a:alphaModFix/>
          </a:blip>
          <a:srcRect/>
          <a:stretch/>
        </p:blipFill>
        <p:spPr>
          <a:xfrm>
            <a:off x="8909679" y="2010480"/>
            <a:ext cx="2675445" cy="2675445"/>
          </a:xfrm>
          <a:prstGeom prst="rect">
            <a:avLst/>
          </a:prstGeom>
          <a:noFill/>
          <a:ln>
            <a:noFill/>
          </a:ln>
        </p:spPr>
      </p:pic>
      <p:sp>
        <p:nvSpPr>
          <p:cNvPr id="11"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3"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a:blip r:embed="rId2"/>
          <a:stretch>
            <a:fillRect/>
          </a:stretch>
        </p:blipFill>
        <p:spPr>
          <a:xfrm>
            <a:off x="1858108" y="1834731"/>
            <a:ext cx="8077200" cy="3918857"/>
          </a:xfrm>
          <a:prstGeom prst="rect">
            <a:avLst/>
          </a:prstGeom>
        </p:spPr>
      </p:pic>
      <p:sp>
        <p:nvSpPr>
          <p:cNvPr id="5" name="Rectángulo 4"/>
          <p:cNvSpPr/>
          <p:nvPr/>
        </p:nvSpPr>
        <p:spPr>
          <a:xfrm>
            <a:off x="4435128" y="1337735"/>
            <a:ext cx="3321743" cy="496996"/>
          </a:xfrm>
          <a:prstGeom prst="rect">
            <a:avLst/>
          </a:prstGeom>
        </p:spPr>
        <p:txBody>
          <a:bodyPr wrap="none">
            <a:spAutoFit/>
          </a:bodyPr>
          <a:lstStyle/>
          <a:p>
            <a:pPr>
              <a:lnSpc>
                <a:spcPct val="150000"/>
              </a:lnSpc>
              <a:spcBef>
                <a:spcPts val="1200"/>
              </a:spcBef>
              <a:spcAft>
                <a:spcPts val="1200"/>
              </a:spcAft>
            </a:pPr>
            <a:r>
              <a:rPr lang="es-CO" sz="2000" b="1" dirty="0" err="1">
                <a:latin typeface="Arial" panose="020B0604020202020204" pitchFamily="34" charset="0"/>
                <a:cs typeface="Quattrocento Sans" panose="020B0604020202020204" charset="0"/>
              </a:rPr>
              <a:t>CenTrack</a:t>
            </a:r>
            <a:r>
              <a:rPr lang="es-CO" sz="2000" b="1" dirty="0">
                <a:latin typeface="Arial" panose="020B0604020202020204" pitchFamily="34" charset="0"/>
                <a:cs typeface="Quattrocento Sans" panose="020B0604020202020204" charset="0"/>
              </a:rPr>
              <a:t> </a:t>
            </a:r>
            <a:r>
              <a:rPr lang="es-CO" sz="2000" b="1" dirty="0" err="1">
                <a:latin typeface="Arial" panose="020B0604020202020204" pitchFamily="34" charset="0"/>
                <a:cs typeface="Quattrocento Sans" panose="020B0604020202020204" charset="0"/>
              </a:rPr>
              <a:t>newbaby</a:t>
            </a:r>
            <a:r>
              <a:rPr lang="es-CO" sz="2000" b="1" dirty="0">
                <a:latin typeface="Arial" panose="020B0604020202020204" pitchFamily="34" charset="0"/>
                <a:cs typeface="Quattrocento Sans" panose="020B0604020202020204" charset="0"/>
              </a:rPr>
              <a:t> (CNB)</a:t>
            </a: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Google Shape;307;p36"/>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a:solidFill>
                  <a:schemeClr val="dk1"/>
                </a:solidFill>
                <a:latin typeface="Calibri"/>
                <a:ea typeface="Calibri"/>
                <a:cs typeface="Calibri"/>
                <a:sym typeface="Calibri"/>
              </a:rPr>
              <a:t>Estado del Arte</a:t>
            </a:r>
            <a:endParaRPr sz="4400" dirty="0">
              <a:solidFill>
                <a:schemeClr val="dk1"/>
              </a:solidFill>
              <a:latin typeface="Quattrocento Sans"/>
              <a:ea typeface="Quattrocento Sans"/>
              <a:cs typeface="Quattrocento Sans"/>
              <a:sym typeface="Quattrocento Sans"/>
            </a:endParaRPr>
          </a:p>
        </p:txBody>
      </p:sp>
      <p:pic>
        <p:nvPicPr>
          <p:cNvPr id="10" name="Google Shape;306;p36"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11" name="Rectángulo 10"/>
          <p:cNvSpPr/>
          <p:nvPr/>
        </p:nvSpPr>
        <p:spPr>
          <a:xfrm>
            <a:off x="1690255" y="5881252"/>
            <a:ext cx="6096000" cy="415498"/>
          </a:xfrm>
          <a:prstGeom prst="rect">
            <a:avLst/>
          </a:prstGeom>
        </p:spPr>
        <p:txBody>
          <a:bodyPr>
            <a:spAutoFit/>
          </a:bodyPr>
          <a:lstStyle/>
          <a:p>
            <a:r>
              <a:rPr lang="es-CO" sz="1050" dirty="0">
                <a:latin typeface="Arial" panose="020B0604020202020204" pitchFamily="34" charset="0"/>
                <a:ea typeface="Quattrocento Sans" panose="020B0604020202020204" charset="0"/>
              </a:rPr>
              <a:t>14] </a:t>
            </a:r>
            <a:r>
              <a:rPr lang="es-CO" sz="1050" dirty="0" err="1">
                <a:latin typeface="Arial" panose="020B0604020202020204" pitchFamily="34" charset="0"/>
                <a:ea typeface="Quattrocento Sans" panose="020B0604020202020204" charset="0"/>
              </a:rPr>
              <a:t>Centrak</a:t>
            </a:r>
            <a:r>
              <a:rPr lang="es-CO" sz="1050" dirty="0">
                <a:latin typeface="Arial" panose="020B0604020202020204" pitchFamily="34" charset="0"/>
                <a:ea typeface="Quattrocento Sans" panose="020B0604020202020204" charset="0"/>
              </a:rPr>
              <a:t>(2017, Agosto 8). Sistema de seguridad infantil con precisión[online]: </a:t>
            </a:r>
            <a:r>
              <a:rPr lang="es-CO" sz="1050" dirty="0" err="1">
                <a:latin typeface="Arial" panose="020B0604020202020204" pitchFamily="34" charset="0"/>
                <a:ea typeface="Quattrocento Sans" panose="020B0604020202020204" charset="0"/>
              </a:rPr>
              <a:t>Available</a:t>
            </a:r>
            <a:r>
              <a:rPr lang="es-CO" sz="1050" dirty="0">
                <a:latin typeface="Arial" panose="020B0604020202020204" pitchFamily="34" charset="0"/>
                <a:ea typeface="Quattrocento Sans" panose="020B0604020202020204" charset="0"/>
              </a:rPr>
              <a:t>: </a:t>
            </a:r>
            <a:r>
              <a:rPr lang="es-CO" sz="1050" u="sng" dirty="0">
                <a:solidFill>
                  <a:srgbClr val="0000FF"/>
                </a:solidFill>
                <a:latin typeface="Arial" panose="020B0604020202020204" pitchFamily="34" charset="0"/>
                <a:ea typeface="Quattrocento Sans" panose="020B0604020202020204" charset="0"/>
                <a:cs typeface="Quattrocento Sans" panose="020B0604020202020204" charset="0"/>
                <a:hlinkClick r:id="rId4"/>
              </a:rPr>
              <a:t>https://www.centrak.com/newbaby-infant-protection/</a:t>
            </a:r>
            <a:endParaRPr lang="es-CO" sz="1050" dirty="0"/>
          </a:p>
        </p:txBody>
      </p:sp>
    </p:spTree>
    <p:extLst>
      <p:ext uri="{BB962C8B-B14F-4D97-AF65-F5344CB8AC3E}">
        <p14:creationId xmlns:p14="http://schemas.microsoft.com/office/powerpoint/2010/main" val="3872947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967321" y="2016299"/>
            <a:ext cx="6257357" cy="3905867"/>
          </a:xfrm>
          <a:prstGeom prst="rect">
            <a:avLst/>
          </a:prstGeom>
        </p:spPr>
      </p:pic>
      <p:sp>
        <p:nvSpPr>
          <p:cNvPr id="5" name="Rectángulo 4"/>
          <p:cNvSpPr/>
          <p:nvPr/>
        </p:nvSpPr>
        <p:spPr>
          <a:xfrm>
            <a:off x="3807094" y="1445752"/>
            <a:ext cx="4729180" cy="496996"/>
          </a:xfrm>
          <a:prstGeom prst="rect">
            <a:avLst/>
          </a:prstGeom>
        </p:spPr>
        <p:txBody>
          <a:bodyPr wrap="none">
            <a:spAutoFit/>
          </a:bodyPr>
          <a:lstStyle/>
          <a:p>
            <a:pPr>
              <a:lnSpc>
                <a:spcPct val="150000"/>
              </a:lnSpc>
              <a:spcBef>
                <a:spcPts val="1200"/>
              </a:spcBef>
              <a:spcAft>
                <a:spcPts val="1200"/>
              </a:spcAft>
            </a:pPr>
            <a:r>
              <a:rPr lang="es-CO" sz="2000" b="1" dirty="0">
                <a:latin typeface="Arial" panose="020B0604020202020204" pitchFamily="34" charset="0"/>
                <a:cs typeface="Quattrocento Sans" panose="020B0604020202020204" charset="0"/>
              </a:rPr>
              <a:t>Brazalete Antirrobo para niños (BAN)</a:t>
            </a: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Google Shape;307;p36"/>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a:solidFill>
                  <a:schemeClr val="dk1"/>
                </a:solidFill>
                <a:latin typeface="Calibri"/>
                <a:ea typeface="Calibri"/>
                <a:cs typeface="Calibri"/>
                <a:sym typeface="Calibri"/>
              </a:rPr>
              <a:t>Estado del Arte</a:t>
            </a:r>
            <a:endParaRPr sz="4400" dirty="0">
              <a:solidFill>
                <a:schemeClr val="dk1"/>
              </a:solidFill>
              <a:latin typeface="Quattrocento Sans"/>
              <a:ea typeface="Quattrocento Sans"/>
              <a:cs typeface="Quattrocento Sans"/>
              <a:sym typeface="Quattrocento Sans"/>
            </a:endParaRPr>
          </a:p>
        </p:txBody>
      </p:sp>
      <p:pic>
        <p:nvPicPr>
          <p:cNvPr id="10" name="Google Shape;306;p36"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11" name="Rectángulo 10"/>
          <p:cNvSpPr/>
          <p:nvPr/>
        </p:nvSpPr>
        <p:spPr>
          <a:xfrm>
            <a:off x="2852057" y="5995717"/>
            <a:ext cx="6096000" cy="400110"/>
          </a:xfrm>
          <a:prstGeom prst="rect">
            <a:avLst/>
          </a:prstGeom>
        </p:spPr>
        <p:txBody>
          <a:bodyPr>
            <a:spAutoFit/>
          </a:bodyPr>
          <a:lstStyle/>
          <a:p>
            <a:r>
              <a:rPr lang="es-CO" sz="1000" dirty="0" err="1">
                <a:latin typeface="Arial" panose="020B0604020202020204" pitchFamily="34" charset="0"/>
                <a:ea typeface="Quattrocento Sans" panose="020B0604020202020204" charset="0"/>
              </a:rPr>
              <a:t>RobertoPonce</a:t>
            </a:r>
            <a:r>
              <a:rPr lang="es-CO" sz="1000" dirty="0">
                <a:latin typeface="Arial" panose="020B0604020202020204" pitchFamily="34" charset="0"/>
                <a:ea typeface="Quattrocento Sans" panose="020B0604020202020204" charset="0"/>
              </a:rPr>
              <a:t>( 2013, Enero 16) Brazalete Antirrobo para Niños [online]. </a:t>
            </a:r>
            <a:r>
              <a:rPr lang="es-CO" sz="1000" dirty="0" err="1">
                <a:latin typeface="Arial" panose="020B0604020202020204" pitchFamily="34" charset="0"/>
                <a:ea typeface="Quattrocento Sans" panose="020B0604020202020204" charset="0"/>
              </a:rPr>
              <a:t>Available:</a:t>
            </a:r>
            <a:r>
              <a:rPr lang="es-CO" sz="1000" u="sng" dirty="0" err="1">
                <a:solidFill>
                  <a:srgbClr val="0000FF"/>
                </a:solidFill>
                <a:latin typeface="Arial" panose="020B0604020202020204" pitchFamily="34" charset="0"/>
                <a:ea typeface="Quattrocento Sans" panose="020B0604020202020204" charset="0"/>
                <a:cs typeface="Quattrocento Sans" panose="020B0604020202020204" charset="0"/>
                <a:hlinkClick r:id="rId4"/>
              </a:rPr>
              <a:t>https</a:t>
            </a:r>
            <a:r>
              <a:rPr lang="es-CO" sz="1000" u="sng" dirty="0">
                <a:solidFill>
                  <a:srgbClr val="0000FF"/>
                </a:solidFill>
                <a:latin typeface="Arial" panose="020B0604020202020204" pitchFamily="34" charset="0"/>
                <a:ea typeface="Quattrocento Sans" panose="020B0604020202020204" charset="0"/>
                <a:cs typeface="Quattrocento Sans" panose="020B0604020202020204" charset="0"/>
                <a:hlinkClick r:id="rId4"/>
              </a:rPr>
              <a:t>://www.proceso.com.mx/330793/mexicano-inventa-brazalete-antirrobo-para-ninos-2</a:t>
            </a:r>
            <a:endParaRPr lang="es-CO" sz="1000" dirty="0"/>
          </a:p>
        </p:txBody>
      </p:sp>
    </p:spTree>
    <p:extLst>
      <p:ext uri="{BB962C8B-B14F-4D97-AF65-F5344CB8AC3E}">
        <p14:creationId xmlns:p14="http://schemas.microsoft.com/office/powerpoint/2010/main" val="3547059979"/>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iseño personalizad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TotalTime>
  <Words>778</Words>
  <Application>Microsoft Office PowerPoint</Application>
  <PresentationFormat>Panorámica</PresentationFormat>
  <Paragraphs>132</Paragraphs>
  <Slides>29</Slides>
  <Notes>26</Notes>
  <HiddenSlides>0</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29</vt:i4>
      </vt:variant>
    </vt:vector>
  </HeadingPairs>
  <TitlesOfParts>
    <vt:vector size="34" baseType="lpstr">
      <vt:lpstr>Calibri</vt:lpstr>
      <vt:lpstr>Quattrocento Sans</vt:lpstr>
      <vt:lpstr>Arial</vt:lpstr>
      <vt:lpstr>Tema de Office</vt:lpstr>
      <vt:lpstr>1_Diseño personalizado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Angela</dc:creator>
  <cp:lastModifiedBy>Angela</cp:lastModifiedBy>
  <cp:revision>25</cp:revision>
  <dcterms:modified xsi:type="dcterms:W3CDTF">2018-12-17T22:50:05Z</dcterms:modified>
</cp:coreProperties>
</file>